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8"/>
  </p:notesMasterIdLst>
  <p:handoutMasterIdLst>
    <p:handoutMasterId r:id="rId99"/>
  </p:handoutMasterIdLst>
  <p:sldIdLst>
    <p:sldId id="301" r:id="rId3"/>
    <p:sldId id="305" r:id="rId4"/>
    <p:sldId id="307" r:id="rId5"/>
    <p:sldId id="308" r:id="rId6"/>
    <p:sldId id="309" r:id="rId7"/>
    <p:sldId id="310" r:id="rId8"/>
    <p:sldId id="311" r:id="rId9"/>
    <p:sldId id="358" r:id="rId10"/>
    <p:sldId id="359" r:id="rId11"/>
    <p:sldId id="312" r:id="rId12"/>
    <p:sldId id="400" r:id="rId13"/>
    <p:sldId id="401" r:id="rId14"/>
    <p:sldId id="360" r:id="rId15"/>
    <p:sldId id="361" r:id="rId16"/>
    <p:sldId id="362" r:id="rId17"/>
    <p:sldId id="363" r:id="rId18"/>
    <p:sldId id="315" r:id="rId19"/>
    <p:sldId id="316" r:id="rId20"/>
    <p:sldId id="317" r:id="rId21"/>
    <p:sldId id="318" r:id="rId22"/>
    <p:sldId id="364" r:id="rId23"/>
    <p:sldId id="319" r:id="rId24"/>
    <p:sldId id="365" r:id="rId25"/>
    <p:sldId id="366" r:id="rId26"/>
    <p:sldId id="367" r:id="rId27"/>
    <p:sldId id="320" r:id="rId28"/>
    <p:sldId id="368" r:id="rId29"/>
    <p:sldId id="321" r:id="rId30"/>
    <p:sldId id="369" r:id="rId31"/>
    <p:sldId id="370" r:id="rId32"/>
    <p:sldId id="371" r:id="rId33"/>
    <p:sldId id="322" r:id="rId34"/>
    <p:sldId id="372" r:id="rId35"/>
    <p:sldId id="323" r:id="rId36"/>
    <p:sldId id="373" r:id="rId37"/>
    <p:sldId id="324" r:id="rId38"/>
    <p:sldId id="374" r:id="rId39"/>
    <p:sldId id="375" r:id="rId40"/>
    <p:sldId id="325" r:id="rId41"/>
    <p:sldId id="326" r:id="rId42"/>
    <p:sldId id="376" r:id="rId43"/>
    <p:sldId id="327" r:id="rId44"/>
    <p:sldId id="328" r:id="rId45"/>
    <p:sldId id="329" r:id="rId46"/>
    <p:sldId id="330" r:id="rId47"/>
    <p:sldId id="331" r:id="rId48"/>
    <p:sldId id="332" r:id="rId49"/>
    <p:sldId id="333" r:id="rId50"/>
    <p:sldId id="334" r:id="rId51"/>
    <p:sldId id="335" r:id="rId52"/>
    <p:sldId id="377" r:id="rId53"/>
    <p:sldId id="379" r:id="rId54"/>
    <p:sldId id="336" r:id="rId55"/>
    <p:sldId id="380" r:id="rId56"/>
    <p:sldId id="337" r:id="rId57"/>
    <p:sldId id="338" r:id="rId58"/>
    <p:sldId id="339" r:id="rId59"/>
    <p:sldId id="381" r:id="rId60"/>
    <p:sldId id="382" r:id="rId61"/>
    <p:sldId id="383" r:id="rId62"/>
    <p:sldId id="384" r:id="rId63"/>
    <p:sldId id="385" r:id="rId64"/>
    <p:sldId id="386" r:id="rId65"/>
    <p:sldId id="340" r:id="rId66"/>
    <p:sldId id="341" r:id="rId67"/>
    <p:sldId id="342" r:id="rId68"/>
    <p:sldId id="343" r:id="rId69"/>
    <p:sldId id="344" r:id="rId70"/>
    <p:sldId id="345" r:id="rId71"/>
    <p:sldId id="387" r:id="rId72"/>
    <p:sldId id="388" r:id="rId73"/>
    <p:sldId id="346" r:id="rId74"/>
    <p:sldId id="389" r:id="rId75"/>
    <p:sldId id="390" r:id="rId76"/>
    <p:sldId id="347" r:id="rId77"/>
    <p:sldId id="348" r:id="rId78"/>
    <p:sldId id="391" r:id="rId79"/>
    <p:sldId id="349" r:id="rId80"/>
    <p:sldId id="350" r:id="rId81"/>
    <p:sldId id="354" r:id="rId82"/>
    <p:sldId id="355" r:id="rId83"/>
    <p:sldId id="356" r:id="rId84"/>
    <p:sldId id="357" r:id="rId85"/>
    <p:sldId id="392" r:id="rId86"/>
    <p:sldId id="351" r:id="rId87"/>
    <p:sldId id="393" r:id="rId88"/>
    <p:sldId id="394" r:id="rId89"/>
    <p:sldId id="395" r:id="rId90"/>
    <p:sldId id="396" r:id="rId91"/>
    <p:sldId id="352" r:id="rId92"/>
    <p:sldId id="402" r:id="rId93"/>
    <p:sldId id="398" r:id="rId94"/>
    <p:sldId id="403" r:id="rId95"/>
    <p:sldId id="353" r:id="rId96"/>
    <p:sldId id="306" r:id="rId9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22" userDrawn="1">
          <p15:clr>
            <a:srgbClr val="A4A3A4"/>
          </p15:clr>
        </p15:guide>
        <p15:guide id="2" pos="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94364" autoAdjust="0"/>
  </p:normalViewPr>
  <p:slideViewPr>
    <p:cSldViewPr snapToGrid="0" snapToObjects="1">
      <p:cViewPr varScale="1">
        <p:scale>
          <a:sx n="65" d="100"/>
          <a:sy n="65" d="100"/>
        </p:scale>
        <p:origin x="1218" y="78"/>
      </p:cViewPr>
      <p:guideLst>
        <p:guide orient="horz" pos="822"/>
        <p:guide pos="272"/>
      </p:guideLst>
    </p:cSldViewPr>
  </p:slideViewPr>
  <p:outlineViewPr>
    <p:cViewPr>
      <p:scale>
        <a:sx n="33" d="100"/>
        <a:sy n="33" d="100"/>
      </p:scale>
      <p:origin x="0" y="-5375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42.jpg"/><Relationship Id="rId4" Type="http://schemas.openxmlformats.org/officeDocument/2006/relationships/image" Target="../media/image41.wmf"/></Relationships>
</file>

<file path=ppt/slides/_rels/slide8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oleObject" Target="../embeddings/oleObject10.bin"/><Relationship Id="rId7" Type="http://schemas.openxmlformats.org/officeDocument/2006/relationships/image" Target="../media/image49.jp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48.wmf"/><Relationship Id="rId5" Type="http://schemas.openxmlformats.org/officeDocument/2006/relationships/oleObject" Target="../embeddings/oleObject11.bin"/><Relationship Id="rId4" Type="http://schemas.openxmlformats.org/officeDocument/2006/relationships/image" Target="../media/image47.wmf"/></Relationships>
</file>

<file path=ppt/slides/_rels/slide9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13.bin"/><Relationship Id="rId4" Type="http://schemas.openxmlformats.org/officeDocument/2006/relationships/image" Target="../media/image52.wmf"/><Relationship Id="rId9" Type="http://schemas.openxmlformats.org/officeDocument/2006/relationships/image" Target="../media/image5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smtClean="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697583430"/>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215"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13</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smtClean="0">
                <a:latin typeface="+mn-lt"/>
              </a:rPr>
              <a:t>Exception Handling: A Deeper Look</a:t>
            </a:r>
            <a:endParaRPr lang="en-US" dirty="0">
              <a:latin typeface="+mn-lt"/>
            </a:endParaRPr>
          </a:p>
        </p:txBody>
      </p:sp>
      <p:pic>
        <p:nvPicPr>
          <p:cNvPr id="12" name="Picture 11"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13.1 </a:t>
            </a:r>
            <a:r>
              <a:rPr lang="en-US" dirty="0"/>
              <a:t>Integer Division Without Exception Handling </a:t>
            </a:r>
            <a:r>
              <a:rPr lang="en-US" sz="2000" b="0" dirty="0" smtClean="0"/>
              <a:t>(1 of 3)</a:t>
            </a:r>
            <a:endParaRPr lang="en-US" sz="2000" b="0" dirty="0"/>
          </a:p>
        </p:txBody>
      </p:sp>
      <p:pic>
        <p:nvPicPr>
          <p:cNvPr id="3" name="Picture 2" descr="Program code for integer division without exception handling. Line 1: forward slash, forward slash, f i g period 13.1, colon, divide by zero no exception handling, period, c s. Line 2: forward slash, forward slash, integer division without exception handling. Line 3: using system, semicolon. Line 4: blank. Line 5: class divide by zero no exception handling. Line 6: left brace. Line 7, indented once: static void main, left parenthesis, right parenthesis. Line 8, indented once: left brace. Line 9, indented twice: forward slash, forward slash, get numerator. Line 10, indented twice: console, period, write, left parenthesis, open quotes, please enter an integer numerator, colon, close quotes, right parenthesis, semicolon. Line 11, indented twice: v a r numerator = i n t, period, parse, left parenthesis, console, period, read line, left parenthesis, right parenthesis, right parenthesis, semicolon. Line 12: blank. Line 13, indented twice: forward slash, forward slash, get denominator. Line 14, indented twice: console, period, write, left parenthesis, open quotes, please enter an integer denominator, colon, close quotes, right parenthesis, semicolon. Line 15, indented twice: v a r denominator = i n t, period, parse, left parenthesis, console, period, read line, left parenthesis, right parenthesis, right parenthesis, semicolon. Line 16, indented twice: blank. Line 17, indented twice: forward slash, forward slash, divide the two integers, comma, then display the result. Line 18, indented twice: v a r result = numerator, forward slash, denominator, semicolon. Line 19, indented twice: console, period, write line, left parenthesis. Line 20, indented three times: dollar sign, open quotes, back slash, n result, colon, left brace, numerator, right brace, forward slash, left brace, denominator, right brace, =, left brace, result, right brace, close quotes, right parenthesis, semicolon. Line 21, indented once: right brace. Line 2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0" y="1611721"/>
            <a:ext cx="7708921" cy="4670879"/>
          </a:xfrm>
          <a:prstGeom prst="rect">
            <a:avLst/>
          </a:prstGeom>
        </p:spPr>
      </p:pic>
    </p:spTree>
    <p:extLst>
      <p:ext uri="{BB962C8B-B14F-4D97-AF65-F5344CB8AC3E}">
        <p14:creationId xmlns:p14="http://schemas.microsoft.com/office/powerpoint/2010/main" val="2489050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13.1 </a:t>
            </a:r>
            <a:r>
              <a:rPr lang="en-US" dirty="0"/>
              <a:t>Integer Division Without Exception Handling </a:t>
            </a:r>
            <a:r>
              <a:rPr lang="en-US" sz="2000" b="0" dirty="0" smtClean="0"/>
              <a:t>(2 of 3)</a:t>
            </a:r>
            <a:endParaRPr lang="en-US" dirty="0"/>
          </a:p>
        </p:txBody>
      </p:sp>
      <p:pic>
        <p:nvPicPr>
          <p:cNvPr id="4" name="Picture 3" descr="The output for integer division without exception handling. First box. Line 1. please enter an integer numerator, colon, 100. Line 2: please enter an integer denominator, colon, 7. Line 3: result, colon, 100, forward slash, 7 = 14. Second box. Line 1: please enter an integer numerator, colon, 100. Line 2: please enter an integer denominator, colon, 0. Line 3: unhandled exception, colon, system, period, divide by zero exception, colon. Line 4: attempted to divide by zero. Line 5: at divide by zero no exception handling, period, main, left parenthesis, right parenthesis. Line 6: in c, colon, back slash, users, back slash, Paul deitel, back slash, documents, back slash, examples, back slash, c h 13, back slash, f i g 13 underscore 01, back slash. Line 7: divide by zero no exception handling, back slash, divide by zero no exception handling, back slash. Line 8: divide by zero no exception handling, period, c s, colon, lin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80" y="1718455"/>
            <a:ext cx="7988368" cy="3314901"/>
          </a:xfrm>
          <a:prstGeom prst="rect">
            <a:avLst/>
          </a:prstGeom>
        </p:spPr>
      </p:pic>
    </p:spTree>
    <p:extLst>
      <p:ext uri="{BB962C8B-B14F-4D97-AF65-F5344CB8AC3E}">
        <p14:creationId xmlns:p14="http://schemas.microsoft.com/office/powerpoint/2010/main" val="6055075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13.1 </a:t>
            </a:r>
            <a:r>
              <a:rPr lang="en-US" dirty="0"/>
              <a:t>Integer Division Without Exception Handling </a:t>
            </a:r>
            <a:r>
              <a:rPr lang="en-US" sz="2000" b="0" dirty="0" smtClean="0"/>
              <a:t>(3 of 3</a:t>
            </a:r>
            <a:r>
              <a:rPr lang="en-US" sz="2000" b="0" dirty="0"/>
              <a:t>)</a:t>
            </a:r>
            <a:endParaRPr lang="en-US" dirty="0"/>
          </a:p>
        </p:txBody>
      </p:sp>
      <p:pic>
        <p:nvPicPr>
          <p:cNvPr id="4" name="Picture 3" descr="The output for integer division without exception handling. Third box. Line 1: please enter an integer numerator, colon, 100. Line 2: please enter an integer denominator, colon, hello. Line 3: unhandled exception, colon, system, period, format exception, colon. Line 4: input string was not in a correct format period. Line 5: at system, period, number, period, string to number, left parenthesis, string s t r, comma, number styles options, comma. Line 6: number buffer, ampersand, number, comma, number format i n f o i n f o, comma, boolean parse decimal, right parenthesis. Line 7: at system, period, number, period, parse I n t 32, left parenthesis, string s, comma, number styles style, comma. Line 8: number format i n f o i n f o, right parenthesis. Line 9: at system, period, I n t 32, period, parse, left parenthesis, string s, right parenthesis. Line 10: at divide by zero no exception handling, period, main, left parenthesis, right parenthesis. Line 11: in c, colon, back slash, users, back slash, paul deitel, back slash, documents, back slash, examples, back slash, c h 13, back slash, f I g 13 underscore 01, back slash. Line 12: divide by zero no exception handling, back slash, divide by zero no exception handling, back slash. Line 13: divide by zero no exception handling, period, c s, colon, l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18" y="1713274"/>
            <a:ext cx="7830965" cy="2947711"/>
          </a:xfrm>
          <a:prstGeom prst="rect">
            <a:avLst/>
          </a:prstGeom>
        </p:spPr>
      </p:pic>
    </p:spTree>
    <p:extLst>
      <p:ext uri="{BB962C8B-B14F-4D97-AF65-F5344CB8AC3E}">
        <p14:creationId xmlns:p14="http://schemas.microsoft.com/office/powerpoint/2010/main" val="698945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13.2 </a:t>
            </a:r>
            <a:r>
              <a:rPr lang="en-US" altLang="ja-JP" dirty="0" smtClean="0"/>
              <a:t>Example: Divide by Zero without Exception Handling </a:t>
            </a:r>
            <a:r>
              <a:rPr lang="en-US" altLang="ja-JP" sz="2000" b="0" dirty="0" smtClean="0"/>
              <a:t>(2 of 4)</a:t>
            </a:r>
            <a:endParaRPr lang="en-US" sz="2000" b="0" dirty="0"/>
          </a:p>
        </p:txBody>
      </p:sp>
      <p:sp>
        <p:nvSpPr>
          <p:cNvPr id="3" name="Text Placeholder 2"/>
          <p:cNvSpPr>
            <a:spLocks noGrp="1"/>
          </p:cNvSpPr>
          <p:nvPr>
            <p:ph type="body" idx="1"/>
          </p:nvPr>
        </p:nvSpPr>
        <p:spPr/>
        <p:txBody>
          <a:bodyPr/>
          <a:lstStyle/>
          <a:p>
            <a:r>
              <a:rPr lang="en-US" sz="2400" dirty="0">
                <a:latin typeface="+mn-lt"/>
              </a:rPr>
              <a:t>The example in </a:t>
            </a:r>
            <a:r>
              <a:rPr lang="en-US" sz="2400" dirty="0" smtClean="0">
                <a:latin typeface="+mn-lt"/>
              </a:rPr>
              <a:t>Figure 13.1 </a:t>
            </a:r>
            <a:r>
              <a:rPr lang="en-US" altLang="en-US" sz="2400" dirty="0">
                <a:latin typeface="+mn-lt"/>
              </a:rPr>
              <a:t>(see slides </a:t>
            </a:r>
            <a:r>
              <a:rPr lang="en-US" altLang="en-US" sz="2400" dirty="0" smtClean="0">
                <a:latin typeface="+mn-lt"/>
              </a:rPr>
              <a:t>10) </a:t>
            </a:r>
            <a:r>
              <a:rPr lang="en-US" sz="2400" dirty="0" smtClean="0">
                <a:latin typeface="+mn-lt"/>
              </a:rPr>
              <a:t>might </a:t>
            </a:r>
            <a:r>
              <a:rPr lang="en-US" sz="2400" dirty="0">
                <a:latin typeface="+mn-lt"/>
              </a:rPr>
              <a:t>cause exceptions, depending on the user’s input</a:t>
            </a:r>
            <a:r>
              <a:rPr lang="en-US" sz="2400" dirty="0" smtClean="0">
                <a:latin typeface="+mn-lt"/>
              </a:rPr>
              <a:t>.</a:t>
            </a:r>
            <a:endParaRPr lang="en-US" sz="2400" dirty="0">
              <a:latin typeface="+mn-lt"/>
            </a:endParaRPr>
          </a:p>
          <a:p>
            <a:r>
              <a:rPr lang="en-US" sz="2400" dirty="0">
                <a:latin typeface="+mn-lt"/>
              </a:rPr>
              <a:t>Execute this app with </a:t>
            </a:r>
            <a:r>
              <a:rPr lang="en-US" sz="2400" b="1" dirty="0">
                <a:latin typeface="+mn-lt"/>
              </a:rPr>
              <a:t>Debug </a:t>
            </a:r>
            <a:r>
              <a:rPr lang="en-US" sz="2400" dirty="0" smtClean="0">
                <a:latin typeface="+mn-lt"/>
              </a:rPr>
              <a:t>→</a:t>
            </a:r>
            <a:r>
              <a:rPr lang="en-US" sz="2400" b="1" dirty="0" smtClean="0">
                <a:latin typeface="+mn-lt"/>
              </a:rPr>
              <a:t> </a:t>
            </a:r>
            <a:r>
              <a:rPr lang="en-US" sz="2400" b="1" dirty="0">
                <a:latin typeface="+mn-lt"/>
              </a:rPr>
              <a:t>Start Without Debugging</a:t>
            </a:r>
            <a:r>
              <a:rPr lang="en-US" sz="2400" dirty="0">
                <a:latin typeface="+mn-lt"/>
              </a:rPr>
              <a:t>. </a:t>
            </a:r>
          </a:p>
          <a:p>
            <a:r>
              <a:rPr lang="en-US" sz="2400" dirty="0">
                <a:latin typeface="+mn-lt"/>
              </a:rPr>
              <a:t>If an exception occurs during execution, a dialog appears indicating that the app “has stopped working</a:t>
            </a:r>
            <a:r>
              <a:rPr lang="en-US" sz="2400" dirty="0" smtClean="0">
                <a:latin typeface="+mn-lt"/>
              </a:rPr>
              <a:t>.”</a:t>
            </a:r>
            <a:endParaRPr lang="en-US" sz="2400" dirty="0">
              <a:latin typeface="+mn-lt"/>
            </a:endParaRPr>
          </a:p>
          <a:p>
            <a:r>
              <a:rPr lang="en-US" sz="2400" dirty="0">
                <a:latin typeface="+mn-lt"/>
              </a:rPr>
              <a:t>Click </a:t>
            </a:r>
            <a:r>
              <a:rPr lang="en-US" sz="2400" b="1" dirty="0">
                <a:latin typeface="+mn-lt"/>
              </a:rPr>
              <a:t>Cancel</a:t>
            </a:r>
            <a:r>
              <a:rPr lang="en-US" sz="2400" dirty="0">
                <a:latin typeface="+mn-lt"/>
              </a:rPr>
              <a:t> or </a:t>
            </a:r>
            <a:r>
              <a:rPr lang="en-US" sz="2400" b="1" dirty="0">
                <a:latin typeface="+mn-lt"/>
              </a:rPr>
              <a:t>Close Program </a:t>
            </a:r>
            <a:r>
              <a:rPr lang="en-US" sz="2400" dirty="0">
                <a:latin typeface="+mn-lt"/>
              </a:rPr>
              <a:t>to terminate the app. </a:t>
            </a:r>
          </a:p>
          <a:p>
            <a:r>
              <a:rPr lang="en-US" sz="2400" dirty="0">
                <a:latin typeface="+mn-lt"/>
              </a:rPr>
              <a:t>An error message describing the exception that occurred is displayed in the program’s output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68347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13.2 </a:t>
            </a:r>
            <a:r>
              <a:rPr lang="en-US" altLang="ja-JP" dirty="0"/>
              <a:t>Example: Divide by Zero without Exception Handling </a:t>
            </a:r>
            <a:r>
              <a:rPr lang="en-US" altLang="ja-JP" sz="2000" b="0" dirty="0" smtClean="0"/>
              <a:t>(3 </a:t>
            </a:r>
            <a:r>
              <a:rPr lang="en-US" altLang="ja-JP" sz="2000" b="0" dirty="0"/>
              <a:t>of </a:t>
            </a:r>
            <a:r>
              <a:rPr lang="en-US" altLang="ja-JP" sz="2000" b="0" dirty="0" smtClean="0"/>
              <a:t>4)</a:t>
            </a:r>
            <a:endParaRPr lang="en-US" dirty="0"/>
          </a:p>
        </p:txBody>
      </p:sp>
      <p:sp>
        <p:nvSpPr>
          <p:cNvPr id="3" name="Text Placeholder 2"/>
          <p:cNvSpPr>
            <a:spLocks noGrp="1"/>
          </p:cNvSpPr>
          <p:nvPr>
            <p:ph type="body" idx="1"/>
          </p:nvPr>
        </p:nvSpPr>
        <p:spPr/>
        <p:txBody>
          <a:bodyPr/>
          <a:lstStyle/>
          <a:p>
            <a:r>
              <a:rPr lang="en-US" sz="2400" dirty="0">
                <a:latin typeface="+mn-lt"/>
              </a:rPr>
              <a:t>A </a:t>
            </a:r>
            <a:r>
              <a:rPr lang="en-US" sz="2400" b="1" dirty="0">
                <a:latin typeface="+mn-lt"/>
              </a:rPr>
              <a:t>stack trace</a:t>
            </a:r>
            <a:r>
              <a:rPr lang="en-US" sz="2400" dirty="0">
                <a:latin typeface="+mn-lt"/>
              </a:rPr>
              <a:t> includes the exception class’s name in a message indicating the problem that occurred and the path of execution that led to the exception, method by method.</a:t>
            </a:r>
          </a:p>
          <a:p>
            <a:r>
              <a:rPr lang="en-US" sz="2400" dirty="0">
                <a:latin typeface="+mn-lt"/>
              </a:rPr>
              <a:t>Stack traces help you debug a program</a:t>
            </a:r>
            <a:r>
              <a:rPr lang="en-US" sz="2400" dirty="0" smtClean="0">
                <a:latin typeface="+mn-lt"/>
              </a:rPr>
              <a:t>.</a:t>
            </a:r>
            <a:endParaRPr lang="en-US" sz="2400" dirty="0">
              <a:latin typeface="+mn-lt"/>
            </a:endParaRPr>
          </a:p>
          <a:p>
            <a:r>
              <a:rPr lang="en-US" sz="2400" dirty="0">
                <a:latin typeface="+mn-lt"/>
              </a:rPr>
              <a:t>The first line of the error message specifies the exception that occurred</a:t>
            </a:r>
            <a:r>
              <a:rPr lang="en-US" sz="2400" dirty="0" smtClean="0">
                <a:latin typeface="+mn-lt"/>
              </a:rPr>
              <a:t>.</a:t>
            </a:r>
            <a:endParaRPr lang="en-US" sz="2400" dirty="0">
              <a:latin typeface="+mn-lt"/>
            </a:endParaRPr>
          </a:p>
          <a:p>
            <a:r>
              <a:rPr lang="en-US" sz="2400" dirty="0">
                <a:latin typeface="+mn-lt"/>
              </a:rPr>
              <a:t>When a program divides an integer by 0, the </a:t>
            </a:r>
            <a:r>
              <a:rPr lang="en-US" sz="2400" dirty="0" smtClean="0">
                <a:latin typeface="+mn-lt"/>
              </a:rPr>
              <a:t>C</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R </a:t>
            </a:r>
            <a:r>
              <a:rPr lang="en-US" sz="2400" dirty="0">
                <a:latin typeface="+mn-lt"/>
              </a:rPr>
              <a:t>throws a </a:t>
            </a:r>
            <a:r>
              <a:rPr lang="en-US" sz="2400" b="1" dirty="0">
                <a:latin typeface="Consolas" panose="020B0609020204030204" pitchFamily="49" charset="0"/>
              </a:rPr>
              <a:t>DivideByZeroException</a:t>
            </a:r>
            <a:r>
              <a:rPr lang="en-US" sz="2400" dirty="0">
                <a:latin typeface="+mn-lt"/>
              </a:rPr>
              <a:t>.</a:t>
            </a:r>
          </a:p>
          <a:p>
            <a:r>
              <a:rPr lang="en-US" sz="2400" dirty="0">
                <a:latin typeface="+mn-lt"/>
              </a:rPr>
              <a:t>Division by zero is not allowed in integer arithmetic</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88050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13.2 </a:t>
            </a:r>
            <a:r>
              <a:rPr lang="en-US" altLang="ja-JP" dirty="0"/>
              <a:t>Example: Divide by Zero without Exception Handling </a:t>
            </a:r>
            <a:r>
              <a:rPr lang="en-US" altLang="ja-JP" sz="2000" b="0" dirty="0" smtClean="0"/>
              <a:t>(4 </a:t>
            </a:r>
            <a:r>
              <a:rPr lang="en-US" altLang="ja-JP" sz="2000" b="0" dirty="0"/>
              <a:t>of </a:t>
            </a:r>
            <a:r>
              <a:rPr lang="en-US" altLang="ja-JP" sz="2000" b="0" dirty="0" smtClean="0"/>
              <a:t>4)</a:t>
            </a:r>
            <a:endParaRPr lang="en-US" dirty="0"/>
          </a:p>
        </p:txBody>
      </p:sp>
      <p:sp>
        <p:nvSpPr>
          <p:cNvPr id="3" name="Text Placeholder 2"/>
          <p:cNvSpPr>
            <a:spLocks noGrp="1"/>
          </p:cNvSpPr>
          <p:nvPr>
            <p:ph type="body" idx="1"/>
          </p:nvPr>
        </p:nvSpPr>
        <p:spPr>
          <a:xfrm>
            <a:off x="457200" y="1600201"/>
            <a:ext cx="8229600" cy="3870434"/>
          </a:xfrm>
        </p:spPr>
        <p:txBody>
          <a:bodyPr/>
          <a:lstStyle/>
          <a:p>
            <a:r>
              <a:rPr lang="en-US" sz="2400" dirty="0">
                <a:latin typeface="+mn-lt"/>
              </a:rPr>
              <a:t>A </a:t>
            </a:r>
            <a:r>
              <a:rPr lang="en-US" sz="2400" b="1" dirty="0">
                <a:latin typeface="Consolas" panose="020B0609020204030204" pitchFamily="49" charset="0"/>
              </a:rPr>
              <a:t>FormatException</a:t>
            </a:r>
            <a:r>
              <a:rPr lang="en-US" sz="2400" dirty="0">
                <a:latin typeface="+mn-lt"/>
              </a:rPr>
              <a:t> occurs when </a:t>
            </a:r>
            <a:r>
              <a:rPr lang="en-US" sz="2400" dirty="0">
                <a:latin typeface="Consolas" panose="020B0609020204030204" pitchFamily="49" charset="0"/>
              </a:rPr>
              <a:t>int.Parse</a:t>
            </a:r>
            <a:r>
              <a:rPr lang="en-US" sz="2400" dirty="0">
                <a:latin typeface="+mn-lt"/>
              </a:rPr>
              <a:t> receives a </a:t>
            </a:r>
            <a:r>
              <a:rPr lang="en-US" sz="2400" dirty="0">
                <a:latin typeface="Consolas" panose="020B0609020204030204" pitchFamily="49" charset="0"/>
              </a:rPr>
              <a:t>string</a:t>
            </a:r>
            <a:r>
              <a:rPr lang="en-US" sz="2400" dirty="0">
                <a:latin typeface="+mn-lt"/>
              </a:rPr>
              <a:t> that does not represent a valid integer</a:t>
            </a:r>
            <a:r>
              <a:rPr lang="en-US" sz="2400" dirty="0" smtClean="0">
                <a:latin typeface="+mn-lt"/>
              </a:rPr>
              <a:t>.</a:t>
            </a:r>
            <a:endParaRPr lang="en-US" sz="2400" dirty="0">
              <a:latin typeface="+mn-lt"/>
            </a:endParaRPr>
          </a:p>
          <a:p>
            <a:r>
              <a:rPr lang="en-US" sz="2400" dirty="0">
                <a:latin typeface="+mn-lt"/>
              </a:rPr>
              <a:t>This program terminates when an </a:t>
            </a:r>
            <a:r>
              <a:rPr lang="en-US" sz="2400" b="1" dirty="0">
                <a:latin typeface="+mn-lt"/>
              </a:rPr>
              <a:t>unhandled</a:t>
            </a:r>
            <a:r>
              <a:rPr lang="en-US" sz="2400" dirty="0">
                <a:latin typeface="+mn-lt"/>
              </a:rPr>
              <a:t> exception occurs</a:t>
            </a:r>
            <a:r>
              <a:rPr lang="en-US" sz="2400" dirty="0" smtClean="0">
                <a:latin typeface="+mn-lt"/>
              </a:rPr>
              <a:t>.</a:t>
            </a:r>
            <a:endParaRPr lang="en-US" sz="2400" dirty="0">
              <a:latin typeface="+mn-lt"/>
            </a:endParaRPr>
          </a:p>
          <a:p>
            <a:r>
              <a:rPr lang="en-US" sz="2400" dirty="0">
                <a:latin typeface="+mn-lt"/>
              </a:rPr>
              <a:t>This does not always happen—sometimes a program may continue executing even though an exception has occurred and a stack trace has been displayed</a:t>
            </a:r>
            <a:r>
              <a:rPr lang="en-US" sz="2400" dirty="0" smtClean="0">
                <a:latin typeface="+mn-lt"/>
              </a:rPr>
              <a:t>.</a:t>
            </a:r>
            <a:endParaRPr lang="en-US" sz="2400" dirty="0">
              <a:latin typeface="+mn-lt"/>
            </a:endParaRPr>
          </a:p>
          <a:p>
            <a:r>
              <a:rPr lang="en-US" sz="2400" dirty="0">
                <a:latin typeface="+mn-lt"/>
              </a:rPr>
              <a:t>In such cases, the app may produce incorrect results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17237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 y="260695"/>
            <a:ext cx="8401910" cy="1097279"/>
          </a:xfrm>
        </p:spPr>
        <p:txBody>
          <a:bodyPr anchor="ctr"/>
          <a:lstStyle/>
          <a:p>
            <a:r>
              <a:rPr lang="en-US" sz="3000" dirty="0">
                <a:latin typeface="Times New Roman" panose="02020603050405020304" pitchFamily="18" charset="0"/>
                <a:cs typeface="Times New Roman" panose="02020603050405020304" pitchFamily="18" charset="0"/>
              </a:rPr>
              <a:t>13.3 Example: </a:t>
            </a:r>
            <a:r>
              <a:rPr lang="en-US" sz="3000" dirty="0" smtClean="0">
                <a:latin typeface="Times New Roman" panose="02020603050405020304" pitchFamily="18" charset="0"/>
                <a:cs typeface="Times New Roman" panose="02020603050405020304" pitchFamily="18" charset="0"/>
              </a:rPr>
              <a:t>HandlingDivideByZeroExceptions </a:t>
            </a:r>
            <a:r>
              <a:rPr lang="en-US" sz="3000" dirty="0">
                <a:latin typeface="Times New Roman" panose="02020603050405020304" pitchFamily="18" charset="0"/>
                <a:cs typeface="Times New Roman" panose="02020603050405020304" pitchFamily="18" charset="0"/>
              </a:rPr>
              <a:t>and </a:t>
            </a:r>
            <a:r>
              <a:rPr lang="en-US" sz="3000" dirty="0" smtClean="0">
                <a:latin typeface="Times New Roman" panose="02020603050405020304" pitchFamily="18" charset="0"/>
                <a:cs typeface="Times New Roman" panose="02020603050405020304" pitchFamily="18" charset="0"/>
              </a:rPr>
              <a:t>FormatExceptions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7930055" cy="2656489"/>
          </a:xfrm>
        </p:spPr>
        <p:txBody>
          <a:bodyPr/>
          <a:lstStyle/>
          <a:p>
            <a:r>
              <a:rPr lang="en-US" altLang="en-US" sz="2400" dirty="0">
                <a:latin typeface="+mn-lt"/>
              </a:rPr>
              <a:t>The </a:t>
            </a:r>
            <a:r>
              <a:rPr lang="en-US" altLang="en-US" sz="2400" dirty="0" smtClean="0">
                <a:latin typeface="+mn-lt"/>
              </a:rPr>
              <a:t>app in Figure 13.2 uses </a:t>
            </a:r>
            <a:r>
              <a:rPr lang="en-US" altLang="en-US" sz="2400" dirty="0">
                <a:latin typeface="+mn-lt"/>
              </a:rPr>
              <a:t>exception handling to process </a:t>
            </a:r>
            <a:r>
              <a:rPr lang="en-US" altLang="en-US" sz="2400" dirty="0">
                <a:latin typeface="Consolas" panose="020B0609020204030204" pitchFamily="49" charset="0"/>
              </a:rPr>
              <a:t>DivideByZeroExceptions</a:t>
            </a:r>
            <a:r>
              <a:rPr lang="en-US" altLang="en-US" sz="2400" dirty="0">
                <a:latin typeface="+mn-lt"/>
              </a:rPr>
              <a:t> and </a:t>
            </a:r>
            <a:r>
              <a:rPr lang="en-US" altLang="en-US" sz="2400" dirty="0">
                <a:latin typeface="Consolas" panose="020B0609020204030204" pitchFamily="49" charset="0"/>
              </a:rPr>
              <a:t>FormatExceptions</a:t>
            </a:r>
            <a:r>
              <a:rPr lang="en-US" altLang="en-US" sz="2400" dirty="0">
                <a:latin typeface="+mn-lt"/>
              </a:rPr>
              <a:t> that might arise.</a:t>
            </a:r>
          </a:p>
          <a:p>
            <a:r>
              <a:rPr lang="en-US" altLang="en-US" sz="2400" dirty="0">
                <a:latin typeface="+mn-lt"/>
              </a:rPr>
              <a:t>This program demonstrates how to catch and handle exceptions—in this case, displaying an error message and allowing the user to enter another set of values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45080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13.2 </a:t>
            </a:r>
            <a:r>
              <a:rPr lang="en-US" dirty="0" smtClean="0">
                <a:latin typeface="Consolas" panose="020B0609020204030204" pitchFamily="49" charset="0"/>
                <a:cs typeface="Times New Roman" panose="02020603050405020304" pitchFamily="18" charset="0"/>
              </a:rPr>
              <a:t>FormatException</a:t>
            </a:r>
            <a:r>
              <a:rPr lang="en-US" dirty="0" smtClean="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DivideByZeroException</a:t>
            </a:r>
            <a:r>
              <a:rPr lang="en-US" dirty="0" smtClean="0">
                <a:latin typeface="Times New Roman" panose="02020603050405020304" pitchFamily="18" charset="0"/>
                <a:cs typeface="Times New Roman" panose="02020603050405020304" pitchFamily="18" charset="0"/>
              </a:rPr>
              <a:t> handlers </a:t>
            </a:r>
            <a:r>
              <a:rPr lang="en-US" sz="2000" b="0" dirty="0" smtClean="0">
                <a:latin typeface="Times New Roman" panose="02020603050405020304" pitchFamily="18" charset="0"/>
                <a:cs typeface="Times New Roman" panose="02020603050405020304" pitchFamily="18" charset="0"/>
              </a:rPr>
              <a:t>(1 of 4)</a:t>
            </a:r>
            <a:endParaRPr lang="en-US" sz="2000" b="0" dirty="0">
              <a:latin typeface="Times New Roman" panose="02020603050405020304" pitchFamily="18" charset="0"/>
              <a:cs typeface="Times New Roman" panose="02020603050405020304" pitchFamily="18" charset="0"/>
            </a:endParaRPr>
          </a:p>
        </p:txBody>
      </p:sp>
      <p:pic>
        <p:nvPicPr>
          <p:cNvPr id="5" name="Picture 4" descr="Program code for format exception and divide by zero exception handlers. Line 1: forward slash, forward slash, f i g period 13.2, colon, divide by zero exception handling, period, c s. Line 2: forward slash, forward slash, format exception and divide by zero exception handlers. Line 3: using system, semicolon. Line 4: blank. Line 5: class divide by zero exception handling. Line 6: left brace. Line 7, indented once: static void main, left parenthesis, string, open bracket, close bracket, a r g s, right parenthesis. Line 8, indented once: left brace. Line 9, indented twice: v a r continue loop = true, semicolon, forward slash, forward slash, determines whether to keep looping. Line 10: blank. Line 11, indented twice: do. Line 12, indented twice: left brace. Line 13, indented three times: forward slash, forward slash, retrieve user input and calculate quotient. Line 14, indented three times: try. Line 15, indented three times: left brace. Line 16, indented four times: forward slash, forward slash, i n t, period, parse generates format exception. Line 17, indented four times: forward slash, forward slash, if argument cannot be converted to an integer. Line 18, indented four times: console, period, write, left parenthesis, open quotes, enter an integer numerator, colon, close quotes, right parenthesis, semicolon. Line 19, indented four times: v a r numerator = i n t, period, parse, left parenthesis, console, period, read line, left parenthesis, right parenthesis, right parenthesis, semicolon. Line 20, indented four times: console, period, write, left parenthesis, open quotes, enter an integer denominator, colon, close quotes, right parenthesis, semicolon. Line 21, indented four times: v a r denominator = i n t, period, parse, left parenthesis, console, period, read line, left parenthesis, right parenthesis, right parenthesis, semicolon. Line 2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597820"/>
            <a:ext cx="7798198" cy="4579550"/>
          </a:xfrm>
          <a:prstGeom prst="rect">
            <a:avLst/>
          </a:prstGeom>
        </p:spPr>
      </p:pic>
    </p:spTree>
    <p:extLst>
      <p:ext uri="{BB962C8B-B14F-4D97-AF65-F5344CB8AC3E}">
        <p14:creationId xmlns:p14="http://schemas.microsoft.com/office/powerpoint/2010/main" val="4073972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13.2 </a:t>
            </a:r>
            <a:r>
              <a:rPr lang="en-US" dirty="0" smtClean="0">
                <a:latin typeface="Consolas" panose="020B0609020204030204" pitchFamily="49" charset="0"/>
                <a:cs typeface="Times New Roman" panose="02020603050405020304" pitchFamily="18" charset="0"/>
              </a:rPr>
              <a:t>FormatException</a:t>
            </a:r>
            <a:r>
              <a:rPr lang="en-US" dirty="0" smtClean="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DivideByZeroException</a:t>
            </a:r>
            <a:r>
              <a:rPr lang="en-US" dirty="0" smtClean="0">
                <a:latin typeface="Times New Roman" panose="02020603050405020304" pitchFamily="18" charset="0"/>
                <a:cs typeface="Times New Roman" panose="02020603050405020304" pitchFamily="18" charset="0"/>
              </a:rPr>
              <a:t> handlers </a:t>
            </a:r>
            <a:r>
              <a:rPr lang="en-US" sz="2000" b="0" dirty="0" smtClean="0">
                <a:latin typeface="Times New Roman" panose="02020603050405020304" pitchFamily="18" charset="0"/>
                <a:cs typeface="Times New Roman" panose="02020603050405020304" pitchFamily="18" charset="0"/>
              </a:rPr>
              <a:t>(2 of 4</a:t>
            </a:r>
            <a:r>
              <a:rPr lang="en-US" sz="2000" b="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Picture 2" descr="Program code for format exception and divide by zero exception handlers. Line 23, indented four times: forward slash, forward slash, division generates divide by zero exception. Line 24, indented four times: forward slash, forward slash, if denominator is 0. Line 25, indented four times: v a r result = numerator, forward slash, denominator, semicolon. Line 26: blank. Line 27, indented four times: forward slash, forward slash, display result. Line 28, indented four times: console, period, write line, left parenthesis. Line 29, indented five times: dollar sign, open quotes, back slash, n result, colon, left brace, numerator, right brace, forward slash, left brace, denominator, right brace, =, left brace, result, right brace, close quotes, right parenthesis, semicolon. Line 30, indented four times: continue loop = false, semicolon. Line 31, indented three times: right brace. Line 32, indented three times: catch, left parenthesis, format exception format exception, right parenthesis. Line 33, indented three times: left brace. Line 34, indented four times: console, period, write line, left parenthesis, dollar sign, open quotes, back slash, n, left brace, format exception, period, message, right brace, close quotes, right parenthesis, semicolon. Line 35, indented four times: console, period, write line, left parenthesis. Line 36, indented five times: open quotes, you must enter two integers, period, please try again, period, back slash, n, close quotes, right parenthesis, semicolon. Line 37, indented three times: right brace. Line 38, indented three times: catch, left parenthesis, divide by zero exception divide by zero exception, right parenthesis. Line 39, indented three times: left brace. Line 40, indented four times: console, period, write line, left parenthesis, dollar sign, open quotes, back slash, n, left brace, divide by zero exception, period, message, right brace, close quotes, right parenthesis, semicolon. Line 41, indented four times: console, period, write line, left parenthesis. Line 42, indented five times: open quotes, zero is an invalid denominator, period, please try again, period, back slash, n, close quotes, right parenthesis, semicolon. Line 43, indented three times: right brace. Line 44, indented twice: right brace, while, left parenthesis, continue loop, right parenthesis, semicolon. Line 45, indented once: right brace. Line 4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29" y="1606034"/>
            <a:ext cx="7006942" cy="4574314"/>
          </a:xfrm>
          <a:prstGeom prst="rect">
            <a:avLst/>
          </a:prstGeom>
        </p:spPr>
      </p:pic>
    </p:spTree>
    <p:extLst>
      <p:ext uri="{BB962C8B-B14F-4D97-AF65-F5344CB8AC3E}">
        <p14:creationId xmlns:p14="http://schemas.microsoft.com/office/powerpoint/2010/main" val="40448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13.2 </a:t>
            </a:r>
            <a:r>
              <a:rPr lang="en-US" dirty="0" smtClean="0">
                <a:latin typeface="Consolas" panose="020B0609020204030204" pitchFamily="49" charset="0"/>
                <a:cs typeface="Times New Roman" panose="02020603050405020304" pitchFamily="18" charset="0"/>
              </a:rPr>
              <a:t>FormatException</a:t>
            </a:r>
            <a:r>
              <a:rPr lang="en-US" dirty="0" smtClean="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DivideByZeroException</a:t>
            </a:r>
            <a:r>
              <a:rPr lang="en-US" dirty="0" smtClean="0">
                <a:latin typeface="Times New Roman" panose="02020603050405020304" pitchFamily="18" charset="0"/>
                <a:cs typeface="Times New Roman" panose="02020603050405020304" pitchFamily="18" charset="0"/>
              </a:rPr>
              <a:t> handlers </a:t>
            </a:r>
            <a:r>
              <a:rPr lang="en-US" sz="2000" b="0" dirty="0" smtClean="0">
                <a:latin typeface="Times New Roman" panose="02020603050405020304" pitchFamily="18" charset="0"/>
                <a:cs typeface="Times New Roman" panose="02020603050405020304" pitchFamily="18" charset="0"/>
              </a:rPr>
              <a:t>(3 of 4</a:t>
            </a:r>
            <a:r>
              <a:rPr lang="en-US" sz="2000" b="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descr="The output for format exception and divide by zero exception handlers. First box. Line 1: please enter an integer numerator, colon, 100. Line 2: please enter an integer denominator, colon, 7. Line 3: result, colon, 100, forward slash, 7 = 14. Second box. Line 1: enter an integer numerator, colon, 100. Line 2: enter an integer denominator, colon, 0. Line 3: attempted to divide by zero period. Line 4: zero is an invalid denominator, period, please try again period. Line 5: enter an integer numerator, colon, 100. Line 6: enter an integer denominator, colon, 7. Line 7: result, colon, 100 forward slash 7 =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18" y="1651300"/>
            <a:ext cx="7830965" cy="2965468"/>
          </a:xfrm>
          <a:prstGeom prst="rect">
            <a:avLst/>
          </a:prstGeom>
        </p:spPr>
      </p:pic>
    </p:spTree>
    <p:extLst>
      <p:ext uri="{BB962C8B-B14F-4D97-AF65-F5344CB8AC3E}">
        <p14:creationId xmlns:p14="http://schemas.microsoft.com/office/powerpoint/2010/main" val="3133107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 </a:t>
            </a:r>
            <a:r>
              <a:rPr lang="en-US" sz="2000" b="0" dirty="0" smtClean="0"/>
              <a:t>(1 of 2)</a:t>
            </a:r>
            <a:endParaRPr lang="en-US" sz="2000" b="0" dirty="0"/>
          </a:p>
        </p:txBody>
      </p:sp>
      <p:sp>
        <p:nvSpPr>
          <p:cNvPr id="8" name="Text Placeholder 7"/>
          <p:cNvSpPr>
            <a:spLocks noGrp="1"/>
          </p:cNvSpPr>
          <p:nvPr>
            <p:ph type="body" idx="1"/>
          </p:nvPr>
        </p:nvSpPr>
        <p:spPr>
          <a:xfrm>
            <a:off x="457200" y="1600200"/>
            <a:ext cx="8229600" cy="4713514"/>
          </a:xfrm>
        </p:spPr>
        <p:txBody>
          <a:bodyPr/>
          <a:lstStyle/>
          <a:p>
            <a:r>
              <a:rPr lang="en-US" sz="2000" dirty="0" smtClean="0">
                <a:latin typeface="+mn-lt"/>
              </a:rPr>
              <a:t>Understand </a:t>
            </a:r>
            <a:r>
              <a:rPr lang="en-US" sz="2000" dirty="0">
                <a:latin typeface="+mn-lt"/>
              </a:rPr>
              <a:t>what </a:t>
            </a:r>
            <a:r>
              <a:rPr lang="en-US" sz="2000" dirty="0" smtClean="0">
                <a:latin typeface="+mn-lt"/>
              </a:rPr>
              <a:t>exceptions are </a:t>
            </a:r>
            <a:r>
              <a:rPr lang="en-US" sz="2000" dirty="0">
                <a:latin typeface="+mn-lt"/>
              </a:rPr>
              <a:t>and how they’re handled</a:t>
            </a:r>
            <a:r>
              <a:rPr lang="en-US" sz="2000" dirty="0" smtClean="0">
                <a:latin typeface="+mn-lt"/>
              </a:rPr>
              <a:t>.</a:t>
            </a:r>
          </a:p>
          <a:p>
            <a:r>
              <a:rPr lang="en-US" sz="2000" dirty="0" smtClean="0">
                <a:latin typeface="+mn-lt"/>
              </a:rPr>
              <a:t>Learn </a:t>
            </a:r>
            <a:r>
              <a:rPr lang="en-US" sz="2000" dirty="0">
                <a:latin typeface="+mn-lt"/>
              </a:rPr>
              <a:t>when to use </a:t>
            </a:r>
            <a:r>
              <a:rPr lang="en-US" sz="2000" dirty="0" smtClean="0">
                <a:latin typeface="+mn-lt"/>
              </a:rPr>
              <a:t>exception handling</a:t>
            </a:r>
            <a:r>
              <a:rPr lang="en-US" sz="2000" dirty="0">
                <a:latin typeface="+mn-lt"/>
              </a:rPr>
              <a:t>.</a:t>
            </a:r>
          </a:p>
          <a:p>
            <a:r>
              <a:rPr lang="en-US" sz="2000" dirty="0" smtClean="0">
                <a:latin typeface="+mn-lt"/>
              </a:rPr>
              <a:t>Use </a:t>
            </a:r>
            <a:r>
              <a:rPr lang="en-US" sz="2000" dirty="0">
                <a:latin typeface="Consolas" panose="020B0609020204030204" pitchFamily="49" charset="0"/>
              </a:rPr>
              <a:t>try</a:t>
            </a:r>
            <a:r>
              <a:rPr lang="en-US" sz="2000" dirty="0">
                <a:latin typeface="+mn-lt"/>
              </a:rPr>
              <a:t> blocks to </a:t>
            </a:r>
            <a:r>
              <a:rPr lang="en-US" sz="2000" dirty="0" smtClean="0">
                <a:latin typeface="+mn-lt"/>
              </a:rPr>
              <a:t>delimit code </a:t>
            </a:r>
            <a:r>
              <a:rPr lang="en-US" sz="2000" dirty="0">
                <a:latin typeface="+mn-lt"/>
              </a:rPr>
              <a:t>that may </a:t>
            </a:r>
            <a:r>
              <a:rPr lang="en-US" sz="2000" dirty="0" smtClean="0">
                <a:latin typeface="+mn-lt"/>
              </a:rPr>
              <a:t>throw exceptions</a:t>
            </a:r>
            <a:r>
              <a:rPr lang="en-US" sz="2000" dirty="0">
                <a:latin typeface="+mn-lt"/>
              </a:rPr>
              <a:t>.</a:t>
            </a:r>
          </a:p>
          <a:p>
            <a:r>
              <a:rPr lang="en-US" sz="2000" dirty="0" smtClean="0">
                <a:latin typeface="+mn-lt"/>
              </a:rPr>
              <a:t>Use </a:t>
            </a:r>
            <a:r>
              <a:rPr lang="en-US" sz="2000" dirty="0">
                <a:latin typeface="Consolas" panose="020B0609020204030204" pitchFamily="49" charset="0"/>
              </a:rPr>
              <a:t>throw</a:t>
            </a:r>
            <a:r>
              <a:rPr lang="en-US" sz="2000" dirty="0">
                <a:latin typeface="+mn-lt"/>
              </a:rPr>
              <a:t> to indicate </a:t>
            </a:r>
            <a:r>
              <a:rPr lang="en-US" sz="2000" dirty="0" smtClean="0">
                <a:latin typeface="+mn-lt"/>
              </a:rPr>
              <a:t>a problem </a:t>
            </a:r>
            <a:r>
              <a:rPr lang="en-US" sz="2000" dirty="0">
                <a:latin typeface="+mn-lt"/>
              </a:rPr>
              <a:t>at runtime.</a:t>
            </a:r>
          </a:p>
          <a:p>
            <a:r>
              <a:rPr lang="en-US" sz="2000" dirty="0" smtClean="0">
                <a:latin typeface="+mn-lt"/>
              </a:rPr>
              <a:t>Use </a:t>
            </a:r>
            <a:r>
              <a:rPr lang="en-US" sz="2000" dirty="0">
                <a:latin typeface="Consolas" panose="020B0609020204030204" pitchFamily="49" charset="0"/>
              </a:rPr>
              <a:t>catch </a:t>
            </a:r>
            <a:r>
              <a:rPr lang="en-US" sz="2000" dirty="0">
                <a:latin typeface="+mn-lt"/>
              </a:rPr>
              <a:t>blocks to </a:t>
            </a:r>
            <a:r>
              <a:rPr lang="en-US" sz="2000" dirty="0" smtClean="0">
                <a:latin typeface="+mn-lt"/>
              </a:rPr>
              <a:t>specify exception </a:t>
            </a:r>
            <a:r>
              <a:rPr lang="en-US" sz="2000" dirty="0">
                <a:latin typeface="+mn-lt"/>
              </a:rPr>
              <a:t>handlers.</a:t>
            </a:r>
          </a:p>
          <a:p>
            <a:r>
              <a:rPr lang="en-US" sz="2000" dirty="0" smtClean="0">
                <a:latin typeface="+mn-lt"/>
              </a:rPr>
              <a:t>Understand </a:t>
            </a:r>
            <a:r>
              <a:rPr lang="en-US" sz="2000" dirty="0">
                <a:latin typeface="+mn-lt"/>
              </a:rPr>
              <a:t>what happens </a:t>
            </a:r>
            <a:r>
              <a:rPr lang="en-US" sz="2000" dirty="0" smtClean="0">
                <a:latin typeface="+mn-lt"/>
              </a:rPr>
              <a:t>to uncaught </a:t>
            </a:r>
            <a:r>
              <a:rPr lang="en-US" sz="2000" dirty="0">
                <a:latin typeface="+mn-lt"/>
              </a:rPr>
              <a:t>exceptions.</a:t>
            </a:r>
          </a:p>
          <a:p>
            <a:r>
              <a:rPr lang="en-US" sz="2000" dirty="0" smtClean="0">
                <a:latin typeface="+mn-lt"/>
              </a:rPr>
              <a:t>Understand </a:t>
            </a:r>
            <a:r>
              <a:rPr lang="en-US" sz="2000" dirty="0">
                <a:latin typeface="+mn-lt"/>
              </a:rPr>
              <a:t>the mechanics </a:t>
            </a:r>
            <a:r>
              <a:rPr lang="en-US" sz="2000" dirty="0" smtClean="0">
                <a:latin typeface="+mn-lt"/>
              </a:rPr>
              <a:t>of the </a:t>
            </a:r>
            <a:r>
              <a:rPr lang="en-US" sz="2000" dirty="0">
                <a:latin typeface="+mn-lt"/>
              </a:rPr>
              <a:t>termination model </a:t>
            </a:r>
            <a:r>
              <a:rPr lang="en-US" sz="2000" dirty="0" smtClean="0">
                <a:latin typeface="+mn-lt"/>
              </a:rPr>
              <a:t>of exception </a:t>
            </a:r>
            <a:r>
              <a:rPr lang="en-US" sz="2000" dirty="0">
                <a:latin typeface="+mn-lt"/>
              </a:rPr>
              <a:t>handling.</a:t>
            </a: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13.2 </a:t>
            </a:r>
            <a:r>
              <a:rPr lang="en-US" dirty="0" smtClean="0">
                <a:latin typeface="Consolas" panose="020B0609020204030204" pitchFamily="49" charset="0"/>
                <a:cs typeface="Times New Roman" panose="02020603050405020304" pitchFamily="18" charset="0"/>
              </a:rPr>
              <a:t>FormatException</a:t>
            </a:r>
            <a:r>
              <a:rPr lang="en-US" dirty="0" smtClean="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DivideByZeroException</a:t>
            </a:r>
            <a:r>
              <a:rPr lang="en-US" dirty="0" smtClean="0">
                <a:latin typeface="Times New Roman" panose="02020603050405020304" pitchFamily="18" charset="0"/>
                <a:cs typeface="Times New Roman" panose="02020603050405020304" pitchFamily="18" charset="0"/>
              </a:rPr>
              <a:t> handlers </a:t>
            </a:r>
            <a:r>
              <a:rPr lang="en-US" sz="2000" b="0" dirty="0" smtClean="0">
                <a:latin typeface="Times New Roman" panose="02020603050405020304" pitchFamily="18" charset="0"/>
                <a:cs typeface="Times New Roman" panose="02020603050405020304" pitchFamily="18" charset="0"/>
              </a:rPr>
              <a:t>(4 of 4</a:t>
            </a:r>
            <a:r>
              <a:rPr lang="en-US" sz="2000" b="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descr="The output for format exception and divide by zero exception handlers. Third box. Line 1: enter an integer numerator, colon, 100. Line 2: enter an integer denominator, colon, hello. Line 3: input string was not in a correct format period. Line 4: you must enter two integers, period, please try again period. Line 5: enter an integer numerator, colon, 100. Line 6: enter an integer denominator, colon, 7. Line 7: result, colon, 100 forward slash 7 =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84" y="1680520"/>
            <a:ext cx="7753430" cy="1885614"/>
          </a:xfrm>
          <a:prstGeom prst="rect">
            <a:avLst/>
          </a:prstGeom>
        </p:spPr>
      </p:pic>
    </p:spTree>
    <p:extLst>
      <p:ext uri="{BB962C8B-B14F-4D97-AF65-F5344CB8AC3E}">
        <p14:creationId xmlns:p14="http://schemas.microsoft.com/office/powerpoint/2010/main" val="3857972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27720" cy="1097279"/>
          </a:xfrm>
        </p:spPr>
        <p:txBody>
          <a:bodyPr/>
          <a:lstStyle/>
          <a:p>
            <a:r>
              <a:rPr lang="en-US" sz="3000" dirty="0">
                <a:latin typeface="Times New Roman" panose="02020603050405020304" pitchFamily="18" charset="0"/>
                <a:cs typeface="Times New Roman" panose="02020603050405020304" pitchFamily="18" charset="0"/>
              </a:rPr>
              <a:t>13.3 Example: </a:t>
            </a:r>
            <a:r>
              <a:rPr lang="en-US" altLang="ja-JP" sz="3000" dirty="0">
                <a:latin typeface="Times New Roman" panose="02020603050405020304" pitchFamily="18" charset="0"/>
                <a:cs typeface="Times New Roman" panose="02020603050405020304" pitchFamily="18" charset="0"/>
              </a:rPr>
              <a:t>Handling DivideByZeroExceptions and </a:t>
            </a:r>
            <a:r>
              <a:rPr lang="en-US" altLang="ja-JP" sz="3000" dirty="0" smtClean="0">
                <a:latin typeface="Times New Roman" panose="02020603050405020304" pitchFamily="18" charset="0"/>
                <a:cs typeface="Times New Roman" panose="02020603050405020304" pitchFamily="18" charset="0"/>
              </a:rPr>
              <a:t>FormatExceptions </a:t>
            </a:r>
            <a:r>
              <a:rPr lang="en-US" altLang="ja-JP"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4114800"/>
          </a:xfrm>
        </p:spPr>
        <p:txBody>
          <a:bodyPr/>
          <a:lstStyle/>
          <a:p>
            <a:r>
              <a:rPr lang="en-US" altLang="ja-JP" sz="2400" dirty="0">
                <a:latin typeface="+mn-lt"/>
              </a:rPr>
              <a:t>The </a:t>
            </a:r>
            <a:r>
              <a:rPr lang="en-US" altLang="ja-JP" sz="2400" dirty="0">
                <a:latin typeface="Consolas" panose="020B0609020204030204" pitchFamily="49" charset="0"/>
              </a:rPr>
              <a:t>Int32.TryParse</a:t>
            </a:r>
            <a:r>
              <a:rPr lang="en-US" altLang="ja-JP" sz="2400" dirty="0">
                <a:latin typeface="+mn-lt"/>
              </a:rPr>
              <a:t> method converts a </a:t>
            </a:r>
            <a:r>
              <a:rPr lang="en-US" altLang="ja-JP" sz="2400" dirty="0">
                <a:latin typeface="Consolas" panose="020B0609020204030204" pitchFamily="49" charset="0"/>
              </a:rPr>
              <a:t>string</a:t>
            </a:r>
            <a:r>
              <a:rPr lang="en-US" altLang="ja-JP" sz="2400" dirty="0">
                <a:latin typeface="+mn-lt"/>
              </a:rPr>
              <a:t> to an </a:t>
            </a:r>
            <a:r>
              <a:rPr lang="en-US" altLang="ja-JP" sz="2400" dirty="0">
                <a:latin typeface="Consolas" panose="020B0609020204030204" pitchFamily="49" charset="0"/>
              </a:rPr>
              <a:t>int</a:t>
            </a:r>
            <a:r>
              <a:rPr lang="en-US" altLang="ja-JP" sz="2400" dirty="0">
                <a:latin typeface="+mn-lt"/>
              </a:rPr>
              <a:t> value if possible.</a:t>
            </a:r>
          </a:p>
          <a:p>
            <a:r>
              <a:rPr lang="en-US" altLang="ja-JP" sz="2400" dirty="0">
                <a:latin typeface="+mn-lt"/>
              </a:rPr>
              <a:t>The method requires two arguments—one is the </a:t>
            </a:r>
            <a:r>
              <a:rPr lang="en-US" altLang="ja-JP" sz="2400" dirty="0">
                <a:latin typeface="Consolas" panose="020B0609020204030204" pitchFamily="49" charset="0"/>
              </a:rPr>
              <a:t>string</a:t>
            </a:r>
            <a:r>
              <a:rPr lang="en-US" altLang="ja-JP" sz="2400" dirty="0">
                <a:latin typeface="+mn-lt"/>
              </a:rPr>
              <a:t> to parse and the other is the variable in which the converted value is to be stored.</a:t>
            </a:r>
          </a:p>
          <a:p>
            <a:r>
              <a:rPr lang="en-US" altLang="ja-JP" sz="2400" dirty="0">
                <a:latin typeface="+mn-lt"/>
              </a:rPr>
              <a:t>The method returns a </a:t>
            </a:r>
            <a:r>
              <a:rPr lang="en-US" altLang="ja-JP" sz="2400" dirty="0">
                <a:latin typeface="Consolas" panose="020B0609020204030204" pitchFamily="49" charset="0"/>
              </a:rPr>
              <a:t>bool</a:t>
            </a:r>
            <a:r>
              <a:rPr lang="en-US" altLang="ja-JP" sz="2400" dirty="0">
                <a:latin typeface="+mn-lt"/>
              </a:rPr>
              <a:t> value that’s </a:t>
            </a:r>
            <a:r>
              <a:rPr lang="en-US" altLang="ja-JP" sz="2400" dirty="0">
                <a:latin typeface="Consolas" panose="020B0609020204030204" pitchFamily="49" charset="0"/>
              </a:rPr>
              <a:t>true</a:t>
            </a:r>
            <a:r>
              <a:rPr lang="en-US" altLang="ja-JP" sz="2400" dirty="0">
                <a:latin typeface="+mn-lt"/>
              </a:rPr>
              <a:t> if the </a:t>
            </a:r>
            <a:r>
              <a:rPr lang="en-US" altLang="ja-JP" sz="2400" dirty="0">
                <a:latin typeface="Consolas" panose="020B0609020204030204" pitchFamily="49" charset="0"/>
              </a:rPr>
              <a:t>string</a:t>
            </a:r>
            <a:r>
              <a:rPr lang="en-US" altLang="ja-JP" sz="2400" dirty="0">
                <a:latin typeface="+mn-lt"/>
              </a:rPr>
              <a:t> was parsed successfully.</a:t>
            </a:r>
          </a:p>
          <a:p>
            <a:r>
              <a:rPr lang="en-US" altLang="ja-JP" sz="2400" dirty="0">
                <a:latin typeface="+mn-lt"/>
              </a:rPr>
              <a:t>If the </a:t>
            </a:r>
            <a:r>
              <a:rPr lang="en-US" altLang="ja-JP" sz="2400" dirty="0">
                <a:latin typeface="Consolas" panose="020B0609020204030204" pitchFamily="49" charset="0"/>
              </a:rPr>
              <a:t>string</a:t>
            </a:r>
            <a:r>
              <a:rPr lang="en-US" altLang="ja-JP" sz="2400" dirty="0">
                <a:latin typeface="+mn-lt"/>
              </a:rPr>
              <a:t> could not be converted, the value </a:t>
            </a:r>
            <a:r>
              <a:rPr lang="en-US" altLang="ja-JP" sz="2400" dirty="0">
                <a:latin typeface="Consolas" panose="020B0609020204030204" pitchFamily="49" charset="0"/>
              </a:rPr>
              <a:t>0</a:t>
            </a:r>
            <a:r>
              <a:rPr lang="en-US" altLang="ja-JP" sz="2400" dirty="0">
                <a:latin typeface="+mn-lt"/>
              </a:rPr>
              <a:t> is assigned to the second argument</a:t>
            </a:r>
            <a:r>
              <a:rPr lang="en-US" altLang="ja-JP" sz="2400" dirty="0" smtClean="0">
                <a:latin typeface="+mn-lt"/>
              </a:rPr>
              <a:t>.</a:t>
            </a:r>
            <a:endParaRPr lang="en-US" sz="2400" dirty="0">
              <a:latin typeface="+mn-lt"/>
            </a:endParaRPr>
          </a:p>
        </p:txBody>
      </p:sp>
    </p:spTree>
    <p:extLst>
      <p:ext uri="{BB962C8B-B14F-4D97-AF65-F5344CB8AC3E}">
        <p14:creationId xmlns:p14="http://schemas.microsoft.com/office/powerpoint/2010/main" val="503880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13.1</a:t>
            </a:r>
          </a:p>
        </p:txBody>
      </p:sp>
      <p:sp>
        <p:nvSpPr>
          <p:cNvPr id="3" name="Text Placeholder 2"/>
          <p:cNvSpPr>
            <a:spLocks noGrp="1"/>
          </p:cNvSpPr>
          <p:nvPr>
            <p:ph type="body" idx="1"/>
          </p:nvPr>
        </p:nvSpPr>
        <p:spPr>
          <a:xfrm>
            <a:off x="457200" y="1600201"/>
            <a:ext cx="8229600" cy="1508760"/>
          </a:xfrm>
        </p:spPr>
        <p:txBody>
          <a:bodyPr/>
          <a:lstStyle/>
          <a:p>
            <a:pPr marL="0" indent="0">
              <a:buNone/>
            </a:pPr>
            <a:r>
              <a:rPr lang="en-US" sz="2400" dirty="0">
                <a:latin typeface="+mn-lt"/>
              </a:rPr>
              <a:t>Method </a:t>
            </a:r>
            <a:r>
              <a:rPr lang="en-US" sz="2400" dirty="0">
                <a:latin typeface="Consolas" panose="020B0609020204030204" pitchFamily="49" charset="0"/>
              </a:rPr>
              <a:t>TryParse</a:t>
            </a:r>
            <a:r>
              <a:rPr lang="en-US" sz="2400" dirty="0">
                <a:latin typeface="+mn-lt"/>
              </a:rPr>
              <a:t> can be used to validate input in code rather than allowing the code </a:t>
            </a:r>
            <a:r>
              <a:rPr lang="en-US" sz="2400" dirty="0" smtClean="0">
                <a:latin typeface="+mn-lt"/>
              </a:rPr>
              <a:t>to throw </a:t>
            </a:r>
            <a:r>
              <a:rPr lang="en-US" sz="2400" dirty="0">
                <a:latin typeface="+mn-lt"/>
              </a:rPr>
              <a:t>an exception—this technique is generally preferred.</a:t>
            </a:r>
          </a:p>
        </p:txBody>
      </p:sp>
    </p:spTree>
    <p:extLst>
      <p:ext uri="{BB962C8B-B14F-4D97-AF65-F5344CB8AC3E}">
        <p14:creationId xmlns:p14="http://schemas.microsoft.com/office/powerpoint/2010/main" val="2075853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13.3.1 Enclosing Code in a </a:t>
            </a:r>
            <a:r>
              <a:rPr lang="en-US" altLang="ja-JP" dirty="0">
                <a:latin typeface="Consolas" panose="020B0609020204030204" pitchFamily="49" charset="0"/>
                <a:cs typeface="Times New Roman" panose="02020603050405020304" pitchFamily="18" charset="0"/>
              </a:rPr>
              <a:t>try</a:t>
            </a:r>
            <a:r>
              <a:rPr lang="en-US" altLang="ja-JP" dirty="0">
                <a:latin typeface="Times New Roman" panose="02020603050405020304" pitchFamily="18" charset="0"/>
                <a:cs typeface="Times New Roman" panose="02020603050405020304" pitchFamily="18" charset="0"/>
              </a:rPr>
              <a:t> Block</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350033"/>
          </a:xfrm>
        </p:spPr>
        <p:txBody>
          <a:bodyPr/>
          <a:lstStyle/>
          <a:p>
            <a:r>
              <a:rPr lang="en-US" altLang="ja-JP" sz="2400" dirty="0">
                <a:latin typeface="+mn-lt"/>
              </a:rPr>
              <a:t>A </a:t>
            </a:r>
            <a:r>
              <a:rPr lang="en-US" altLang="ja-JP" sz="2400" dirty="0">
                <a:latin typeface="Consolas" panose="020B0609020204030204" pitchFamily="49" charset="0"/>
              </a:rPr>
              <a:t>try</a:t>
            </a:r>
            <a:r>
              <a:rPr lang="en-US" altLang="ja-JP" sz="2400" dirty="0">
                <a:latin typeface="+mn-lt"/>
              </a:rPr>
              <a:t> block encloses code that might throw exceptions, as well as the code that’s skipped when an exception occurs</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07394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13.3.2 Catching Exceptions</a:t>
            </a:r>
            <a:endParaRPr lang="en-US" dirty="0"/>
          </a:p>
        </p:txBody>
      </p:sp>
      <p:sp>
        <p:nvSpPr>
          <p:cNvPr id="3" name="Text Placeholder 2"/>
          <p:cNvSpPr>
            <a:spLocks noGrp="1"/>
          </p:cNvSpPr>
          <p:nvPr>
            <p:ph type="body" idx="1"/>
          </p:nvPr>
        </p:nvSpPr>
        <p:spPr/>
        <p:txBody>
          <a:bodyPr/>
          <a:lstStyle/>
          <a:p>
            <a:r>
              <a:rPr lang="en-US" altLang="ja-JP" sz="2400" dirty="0">
                <a:latin typeface="+mn-lt"/>
              </a:rPr>
              <a:t>When an exception occurs in a </a:t>
            </a:r>
            <a:r>
              <a:rPr lang="en-US" altLang="ja-JP" sz="2400" dirty="0">
                <a:latin typeface="Consolas" panose="020B0609020204030204" pitchFamily="49" charset="0"/>
              </a:rPr>
              <a:t>try</a:t>
            </a:r>
            <a:r>
              <a:rPr lang="en-US" altLang="ja-JP" sz="2400" dirty="0">
                <a:latin typeface="+mn-lt"/>
              </a:rPr>
              <a:t> block, a corresponding </a:t>
            </a:r>
            <a:r>
              <a:rPr lang="en-US" altLang="ja-JP" sz="2400" dirty="0">
                <a:latin typeface="Consolas" panose="020B0609020204030204" pitchFamily="49" charset="0"/>
              </a:rPr>
              <a:t>catch</a:t>
            </a:r>
            <a:r>
              <a:rPr lang="en-US" altLang="ja-JP" sz="2400" dirty="0">
                <a:latin typeface="+mn-lt"/>
              </a:rPr>
              <a:t> block catches the exception and handles it.</a:t>
            </a:r>
          </a:p>
          <a:p>
            <a:r>
              <a:rPr lang="en-US" altLang="ja-JP" sz="2400" dirty="0">
                <a:latin typeface="+mn-lt"/>
              </a:rPr>
              <a:t>At least one </a:t>
            </a:r>
            <a:r>
              <a:rPr lang="en-US" altLang="ja-JP" sz="2400" dirty="0">
                <a:latin typeface="Consolas" panose="020B0609020204030204" pitchFamily="49" charset="0"/>
              </a:rPr>
              <a:t>catch</a:t>
            </a:r>
            <a:r>
              <a:rPr lang="en-US" altLang="ja-JP" sz="2400" dirty="0">
                <a:latin typeface="+mn-lt"/>
              </a:rPr>
              <a:t> block must immediately follow a </a:t>
            </a:r>
            <a:r>
              <a:rPr lang="en-US" altLang="ja-JP" sz="2400" dirty="0">
                <a:latin typeface="Consolas" panose="020B0609020204030204" pitchFamily="49" charset="0"/>
              </a:rPr>
              <a:t>try</a:t>
            </a:r>
            <a:r>
              <a:rPr lang="en-US" altLang="ja-JP" sz="2400" dirty="0">
                <a:latin typeface="+mn-lt"/>
              </a:rPr>
              <a:t> block. </a:t>
            </a:r>
          </a:p>
          <a:p>
            <a:r>
              <a:rPr lang="en-US" altLang="ja-JP" sz="2400" dirty="0">
                <a:latin typeface="+mn-lt"/>
              </a:rPr>
              <a:t>A </a:t>
            </a:r>
            <a:r>
              <a:rPr lang="en-US" altLang="ja-JP" sz="2400" dirty="0">
                <a:latin typeface="Consolas" panose="020B0609020204030204" pitchFamily="49" charset="0"/>
              </a:rPr>
              <a:t>catch</a:t>
            </a:r>
            <a:r>
              <a:rPr lang="en-US" altLang="ja-JP" sz="2400" dirty="0">
                <a:latin typeface="+mn-lt"/>
              </a:rPr>
              <a:t> block specifies an exception parameter representing the exception that the </a:t>
            </a:r>
            <a:r>
              <a:rPr lang="en-US" altLang="ja-JP" sz="2400" dirty="0">
                <a:latin typeface="Consolas" panose="020B0609020204030204" pitchFamily="49" charset="0"/>
              </a:rPr>
              <a:t>catch</a:t>
            </a:r>
            <a:r>
              <a:rPr lang="en-US" altLang="ja-JP" sz="2400" dirty="0">
                <a:latin typeface="+mn-lt"/>
              </a:rPr>
              <a:t> block can handle.</a:t>
            </a:r>
          </a:p>
          <a:p>
            <a:r>
              <a:rPr lang="en-US" altLang="ja-JP" sz="2400" dirty="0">
                <a:latin typeface="+mn-lt"/>
              </a:rPr>
              <a:t>Optionally, you can include a </a:t>
            </a:r>
            <a:r>
              <a:rPr lang="en-US" altLang="ja-JP" sz="2400" dirty="0">
                <a:latin typeface="Consolas" panose="020B0609020204030204" pitchFamily="49" charset="0"/>
              </a:rPr>
              <a:t>catch</a:t>
            </a:r>
            <a:r>
              <a:rPr lang="en-US" altLang="ja-JP" sz="2400" dirty="0">
                <a:latin typeface="+mn-lt"/>
              </a:rPr>
              <a:t> block that does not specify an exception type to catch all exception types</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997278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13.3.3 Uncaught Exceptions</a:t>
            </a:r>
            <a:endParaRPr lang="en-US" dirty="0"/>
          </a:p>
        </p:txBody>
      </p:sp>
      <p:sp>
        <p:nvSpPr>
          <p:cNvPr id="3" name="Text Placeholder 2"/>
          <p:cNvSpPr>
            <a:spLocks noGrp="1"/>
          </p:cNvSpPr>
          <p:nvPr>
            <p:ph type="body" idx="1"/>
          </p:nvPr>
        </p:nvSpPr>
        <p:spPr>
          <a:xfrm>
            <a:off x="457200" y="1600201"/>
            <a:ext cx="8229600" cy="2682240"/>
          </a:xfrm>
        </p:spPr>
        <p:txBody>
          <a:bodyPr/>
          <a:lstStyle/>
          <a:p>
            <a:r>
              <a:rPr lang="en-US" altLang="ja-JP" sz="2400" dirty="0">
                <a:latin typeface="+mn-lt"/>
              </a:rPr>
              <a:t>An uncaught exception (or unhandled exception) is an exception for which there is </a:t>
            </a:r>
            <a:r>
              <a:rPr lang="en-US" altLang="en-US" sz="2400" dirty="0">
                <a:latin typeface="+mn-lt"/>
              </a:rPr>
              <a:t>no matching catch block.</a:t>
            </a:r>
          </a:p>
          <a:p>
            <a:r>
              <a:rPr lang="en-US" altLang="ja-JP" sz="2400" dirty="0">
                <a:latin typeface="+mn-lt"/>
              </a:rPr>
              <a:t>If you run the app by using </a:t>
            </a:r>
            <a:r>
              <a:rPr lang="en-US" altLang="ja-JP" sz="2400" b="1" dirty="0">
                <a:latin typeface="+mn-lt"/>
              </a:rPr>
              <a:t>Debug </a:t>
            </a:r>
            <a:r>
              <a:rPr lang="en-US" altLang="ja-JP" sz="2400" b="1" dirty="0" smtClean="0">
                <a:latin typeface="+mn-lt"/>
              </a:rPr>
              <a:t>→ </a:t>
            </a:r>
            <a:r>
              <a:rPr lang="en-US" altLang="ja-JP" sz="2400" b="1" dirty="0">
                <a:latin typeface="+mn-lt"/>
              </a:rPr>
              <a:t>Start Debugging </a:t>
            </a:r>
            <a:r>
              <a:rPr lang="en-US" altLang="ja-JP" sz="2400" dirty="0">
                <a:latin typeface="+mn-lt"/>
              </a:rPr>
              <a:t>and the runtime environment detects an uncaught exception, the app pauses, and the </a:t>
            </a:r>
            <a:r>
              <a:rPr lang="en-US" altLang="ja-JP" sz="2400" b="1" dirty="0">
                <a:latin typeface="+mn-lt"/>
              </a:rPr>
              <a:t>Exception Assistant </a:t>
            </a:r>
            <a:r>
              <a:rPr lang="en-US" altLang="ja-JP" sz="2400" dirty="0" smtClean="0">
                <a:latin typeface="+mn-lt"/>
              </a:rPr>
              <a:t>(Figure 13.3) </a:t>
            </a:r>
            <a:r>
              <a:rPr lang="en-US" altLang="ja-JP" sz="2400" dirty="0">
                <a:latin typeface="+mn-lt"/>
              </a:rPr>
              <a:t>appears</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08090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13.3 Exception Assistant</a:t>
            </a:r>
            <a:endParaRPr lang="en-US" dirty="0"/>
          </a:p>
        </p:txBody>
      </p:sp>
      <p:pic>
        <p:nvPicPr>
          <p:cNvPr id="4" name="Picture 3" descr="The exception assistant window. The exception assistant window is open in the runtime environment. Line 18 is highlighted, representing the throw point. The line of code reads as follows. Line 18, indented twice: v a r result = numerator, forward slash, denominator, semicolon. Note: throw point. The text on the top of exception assistant window reads, an unhandled exception of type, open single quotes, system, divide by zero exception, close single quotes, occurred in divide by zero not exception handling, period, e x e. Additional information: attempted to divide by zero. Below this are list of troubleshooting tips, exceptions settings, and 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181" y="1607066"/>
            <a:ext cx="6183639" cy="4582424"/>
          </a:xfrm>
          <a:prstGeom prst="rect">
            <a:avLst/>
          </a:prstGeom>
        </p:spPr>
      </p:pic>
    </p:spTree>
    <p:extLst>
      <p:ext uri="{BB962C8B-B14F-4D97-AF65-F5344CB8AC3E}">
        <p14:creationId xmlns:p14="http://schemas.microsoft.com/office/powerpoint/2010/main" val="2528775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13.3.4 Termination Model of Exception Handling</a:t>
            </a:r>
            <a:endParaRPr lang="en-US" dirty="0"/>
          </a:p>
        </p:txBody>
      </p:sp>
      <p:sp>
        <p:nvSpPr>
          <p:cNvPr id="3" name="Text Placeholder 2"/>
          <p:cNvSpPr>
            <a:spLocks noGrp="1"/>
          </p:cNvSpPr>
          <p:nvPr>
            <p:ph type="body" idx="1"/>
          </p:nvPr>
        </p:nvSpPr>
        <p:spPr>
          <a:xfrm>
            <a:off x="457200" y="1600201"/>
            <a:ext cx="8229600" cy="4053840"/>
          </a:xfrm>
        </p:spPr>
        <p:txBody>
          <a:bodyPr/>
          <a:lstStyle/>
          <a:p>
            <a:r>
              <a:rPr lang="en-US" altLang="ja-JP" sz="2400" dirty="0">
                <a:latin typeface="+mn-lt"/>
              </a:rPr>
              <a:t>The point at which an exception occurs is called the throw point.</a:t>
            </a:r>
          </a:p>
          <a:p>
            <a:r>
              <a:rPr lang="en-US" altLang="ja-JP" sz="2400" dirty="0">
                <a:latin typeface="+mn-lt"/>
              </a:rPr>
              <a:t>If an exception occurs in a </a:t>
            </a:r>
            <a:r>
              <a:rPr lang="en-US" altLang="ja-JP" sz="2400" dirty="0" smtClean="0">
                <a:latin typeface="Consolas" panose="020B0609020204030204" pitchFamily="49" charset="0"/>
              </a:rPr>
              <a:t>try</a:t>
            </a:r>
            <a:r>
              <a:rPr lang="en-US" altLang="ja-JP" sz="2400" dirty="0" smtClean="0">
                <a:latin typeface="+mn-lt"/>
              </a:rPr>
              <a:t> </a:t>
            </a:r>
            <a:r>
              <a:rPr lang="en-US" altLang="ja-JP" sz="2400" dirty="0">
                <a:latin typeface="+mn-lt"/>
              </a:rPr>
              <a:t>block, program control immediately transfers to the first </a:t>
            </a:r>
            <a:r>
              <a:rPr lang="en-US" altLang="ja-JP" sz="2400" dirty="0">
                <a:latin typeface="Consolas" panose="020B0609020204030204" pitchFamily="49" charset="0"/>
              </a:rPr>
              <a:t>catch</a:t>
            </a:r>
            <a:r>
              <a:rPr lang="en-US" altLang="ja-JP" sz="2400" dirty="0">
                <a:latin typeface="+mn-lt"/>
              </a:rPr>
              <a:t> block matching the type of the thrown exception.</a:t>
            </a:r>
          </a:p>
          <a:p>
            <a:r>
              <a:rPr lang="en-US" altLang="ja-JP" sz="2400" dirty="0">
                <a:latin typeface="+mn-lt"/>
              </a:rPr>
              <a:t>After the exception is handled, program control resumes after the last </a:t>
            </a:r>
            <a:r>
              <a:rPr lang="en-US" altLang="ja-JP" sz="2400" dirty="0">
                <a:latin typeface="Consolas" panose="020B0609020204030204" pitchFamily="49" charset="0"/>
              </a:rPr>
              <a:t>catch</a:t>
            </a:r>
            <a:r>
              <a:rPr lang="en-US" altLang="ja-JP" sz="2400" dirty="0">
                <a:latin typeface="+mn-lt"/>
              </a:rPr>
              <a:t> block.</a:t>
            </a:r>
          </a:p>
          <a:p>
            <a:r>
              <a:rPr lang="en-US" altLang="ja-JP" sz="2400" dirty="0">
                <a:latin typeface="+mn-lt"/>
              </a:rPr>
              <a:t>This is known as the termination model of exception handling</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42331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13.1</a:t>
            </a:r>
          </a:p>
        </p:txBody>
      </p:sp>
      <p:sp>
        <p:nvSpPr>
          <p:cNvPr id="3" name="Text Placeholder 2"/>
          <p:cNvSpPr>
            <a:spLocks noGrp="1"/>
          </p:cNvSpPr>
          <p:nvPr>
            <p:ph type="body" idx="1"/>
          </p:nvPr>
        </p:nvSpPr>
        <p:spPr>
          <a:xfrm>
            <a:off x="457200" y="1600201"/>
            <a:ext cx="8229600" cy="2103120"/>
          </a:xfrm>
        </p:spPr>
        <p:txBody>
          <a:bodyPr/>
          <a:lstStyle/>
          <a:p>
            <a:pPr marL="0" indent="0">
              <a:buNone/>
            </a:pPr>
            <a:r>
              <a:rPr lang="en-US" sz="2400" dirty="0">
                <a:latin typeface="+mn-lt"/>
              </a:rPr>
              <a:t>Specifying a comma-separated list of parameters in a </a:t>
            </a:r>
            <a:r>
              <a:rPr lang="en-US" sz="2400" dirty="0">
                <a:latin typeface="Consolas" panose="020B0609020204030204" pitchFamily="49" charset="0"/>
              </a:rPr>
              <a:t>catch</a:t>
            </a:r>
            <a:r>
              <a:rPr lang="en-US" sz="2400" dirty="0">
                <a:latin typeface="+mn-lt"/>
              </a:rPr>
              <a:t> block is a syntax error. </a:t>
            </a:r>
            <a:r>
              <a:rPr lang="en-US" sz="2400" dirty="0" smtClean="0">
                <a:latin typeface="+mn-lt"/>
              </a:rPr>
              <a:t>A </a:t>
            </a:r>
            <a:r>
              <a:rPr lang="en-US" sz="2400" dirty="0" smtClean="0">
                <a:latin typeface="Consolas" panose="020B0609020204030204" pitchFamily="49" charset="0"/>
              </a:rPr>
              <a:t>catch</a:t>
            </a:r>
            <a:r>
              <a:rPr lang="en-US" sz="2400" dirty="0" smtClean="0">
                <a:latin typeface="+mn-lt"/>
              </a:rPr>
              <a:t> </a:t>
            </a:r>
            <a:r>
              <a:rPr lang="en-US" sz="2400" dirty="0">
                <a:latin typeface="+mn-lt"/>
              </a:rPr>
              <a:t>block can have at most one parameter. Section </a:t>
            </a:r>
            <a:r>
              <a:rPr lang="en-US" sz="2400" dirty="0" smtClean="0">
                <a:latin typeface="+mn-lt"/>
              </a:rPr>
              <a:t>13.10 shows </a:t>
            </a:r>
            <a:r>
              <a:rPr lang="en-US" sz="2400" dirty="0">
                <a:latin typeface="+mn-lt"/>
              </a:rPr>
              <a:t>how you can use </a:t>
            </a:r>
            <a:r>
              <a:rPr lang="en-US" sz="2400" dirty="0" smtClean="0">
                <a:latin typeface="+mn-lt"/>
              </a:rPr>
              <a:t>exception filters </a:t>
            </a:r>
            <a:r>
              <a:rPr lang="en-US" sz="2400" dirty="0">
                <a:latin typeface="+mn-lt"/>
              </a:rPr>
              <a:t>to specify additional conditions for which an exception can be caught.</a:t>
            </a:r>
          </a:p>
        </p:txBody>
      </p:sp>
    </p:spTree>
    <p:extLst>
      <p:ext uri="{BB962C8B-B14F-4D97-AF65-F5344CB8AC3E}">
        <p14:creationId xmlns:p14="http://schemas.microsoft.com/office/powerpoint/2010/main" val="409532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13.4 </a:t>
            </a:r>
            <a:r>
              <a:rPr lang="en-US" altLang="ja-JP" dirty="0">
                <a:latin typeface="Times New Roman" panose="02020603050405020304" pitchFamily="18" charset="0"/>
                <a:cs typeface="Times New Roman" panose="02020603050405020304" pitchFamily="18" charset="0"/>
              </a:rPr>
              <a:t>.NET Exception </a:t>
            </a:r>
            <a:r>
              <a:rPr lang="en-US" altLang="ja-JP" dirty="0" smtClean="0">
                <a:latin typeface="Times New Roman" panose="02020603050405020304" pitchFamily="18" charset="0"/>
                <a:cs typeface="Times New Roman" panose="02020603050405020304" pitchFamily="18" charset="0"/>
              </a:rPr>
              <a:t>Hierarchy</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740979" cy="402020"/>
          </a:xfrm>
        </p:spPr>
        <p:txBody>
          <a:bodyPr/>
          <a:lstStyle/>
          <a:p>
            <a:r>
              <a:rPr lang="en-US" altLang="ja-JP" sz="2400" dirty="0" smtClean="0">
                <a:latin typeface="+mn-lt"/>
              </a:rPr>
              <a:t>In</a:t>
            </a:r>
            <a:endParaRPr lang="en-US" alt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354969640"/>
              </p:ext>
            </p:extLst>
          </p:nvPr>
        </p:nvGraphicFramePr>
        <p:xfrm>
          <a:off x="974640" y="1714238"/>
          <a:ext cx="667179" cy="400308"/>
        </p:xfrm>
        <a:graphic>
          <a:graphicData uri="http://schemas.openxmlformats.org/presentationml/2006/ole">
            <mc:AlternateContent xmlns:mc="http://schemas.openxmlformats.org/markup-compatibility/2006">
              <mc:Choice xmlns:v="urn:schemas-microsoft-com:vml" Requires="v">
                <p:oleObj spid="_x0000_s4250" name="Equation" r:id="rId3" imgW="317160" imgH="190440" progId="Equation.DSMT4">
                  <p:embed/>
                </p:oleObj>
              </mc:Choice>
              <mc:Fallback>
                <p:oleObj name="Equation" r:id="rId3" imgW="317160" imgH="190440" progId="Equation.DSMT4">
                  <p:embed/>
                  <p:pic>
                    <p:nvPicPr>
                      <p:cNvPr id="0" name=""/>
                      <p:cNvPicPr/>
                      <p:nvPr/>
                    </p:nvPicPr>
                    <p:blipFill>
                      <a:blip r:embed="rId4"/>
                      <a:stretch>
                        <a:fillRect/>
                      </a:stretch>
                    </p:blipFill>
                    <p:spPr>
                      <a:xfrm>
                        <a:off x="974640" y="1714238"/>
                        <a:ext cx="667179" cy="400308"/>
                      </a:xfrm>
                      <a:prstGeom prst="rect">
                        <a:avLst/>
                      </a:prstGeom>
                    </p:spPr>
                  </p:pic>
                </p:oleObj>
              </mc:Fallback>
            </mc:AlternateContent>
          </a:graphicData>
        </a:graphic>
      </p:graphicFrame>
      <p:sp>
        <p:nvSpPr>
          <p:cNvPr id="4" name="Content Placeholder 3"/>
          <p:cNvSpPr>
            <a:spLocks noGrp="1"/>
          </p:cNvSpPr>
          <p:nvPr>
            <p:ph sz="quarter" idx="13"/>
          </p:nvPr>
        </p:nvSpPr>
        <p:spPr>
          <a:xfrm>
            <a:off x="460375" y="1611778"/>
            <a:ext cx="8229600" cy="1814720"/>
          </a:xfrm>
        </p:spPr>
        <p:txBody>
          <a:bodyPr/>
          <a:lstStyle/>
          <a:p>
            <a:pPr marL="268288" indent="852488">
              <a:buNone/>
            </a:pPr>
            <a:r>
              <a:rPr lang="en-US" altLang="ja-JP" sz="2400" dirty="0">
                <a:latin typeface="+mn-lt"/>
              </a:rPr>
              <a:t>only objects of class </a:t>
            </a:r>
            <a:r>
              <a:rPr lang="en-US" altLang="ja-JP" sz="2400" dirty="0">
                <a:latin typeface="Consolas" panose="020B0609020204030204" pitchFamily="49" charset="0"/>
              </a:rPr>
              <a:t>Exception</a:t>
            </a:r>
            <a:r>
              <a:rPr lang="en-US" altLang="ja-JP" sz="2400" dirty="0"/>
              <a:t> </a:t>
            </a:r>
            <a:r>
              <a:rPr lang="en-US" altLang="ja-JP" sz="2400" dirty="0">
                <a:latin typeface="+mn-lt"/>
              </a:rPr>
              <a:t>and its derived classes may be thrown and caught.</a:t>
            </a:r>
          </a:p>
          <a:p>
            <a:r>
              <a:rPr lang="en-US" altLang="ja-JP" sz="2400" dirty="0">
                <a:latin typeface="+mn-lt"/>
              </a:rPr>
              <a:t>Exceptions thrown in other </a:t>
            </a:r>
            <a:r>
              <a:rPr lang="en-US" altLang="ja-JP" sz="2400" dirty="0"/>
              <a:t>.NET</a:t>
            </a:r>
            <a:r>
              <a:rPr lang="en-US" altLang="ja-JP" sz="2400" dirty="0">
                <a:latin typeface="+mn-lt"/>
              </a:rPr>
              <a:t> languages can be caught with the general </a:t>
            </a:r>
            <a:r>
              <a:rPr lang="en-US" altLang="ja-JP" sz="2400" dirty="0">
                <a:latin typeface="Consolas" panose="020B0609020204030204" pitchFamily="49" charset="0"/>
              </a:rPr>
              <a:t>catch</a:t>
            </a:r>
            <a:r>
              <a:rPr lang="en-US" altLang="ja-JP" sz="2400" dirty="0"/>
              <a:t> </a:t>
            </a:r>
            <a:r>
              <a:rPr lang="en-US" altLang="ja-JP" sz="2400" dirty="0">
                <a:latin typeface="+mn-lt"/>
              </a:rPr>
              <a:t>clause</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698177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2435771"/>
          </a:xfrm>
        </p:spPr>
        <p:txBody>
          <a:bodyPr/>
          <a:lstStyle/>
          <a:p>
            <a:r>
              <a:rPr lang="en-US" sz="2000" dirty="0">
                <a:latin typeface="+mn-lt"/>
              </a:rPr>
              <a:t>Use the </a:t>
            </a:r>
            <a:r>
              <a:rPr lang="en-US" sz="2000" dirty="0">
                <a:latin typeface="Consolas" panose="020B0609020204030204" pitchFamily="49" charset="0"/>
              </a:rPr>
              <a:t>finally</a:t>
            </a:r>
            <a:r>
              <a:rPr lang="en-US" sz="2000" dirty="0">
                <a:latin typeface="+mn-lt"/>
              </a:rPr>
              <a:t> block </a:t>
            </a:r>
            <a:r>
              <a:rPr lang="en-US" sz="2000" dirty="0" smtClean="0">
                <a:latin typeface="+mn-lt"/>
              </a:rPr>
              <a:t>to release </a:t>
            </a:r>
            <a:r>
              <a:rPr lang="en-US" sz="2000" dirty="0">
                <a:latin typeface="+mn-lt"/>
              </a:rPr>
              <a:t>resources.</a:t>
            </a:r>
          </a:p>
          <a:p>
            <a:r>
              <a:rPr lang="en-US" sz="2000" dirty="0" smtClean="0">
                <a:latin typeface="+mn-lt"/>
              </a:rPr>
              <a:t>See </a:t>
            </a:r>
            <a:r>
              <a:rPr lang="en-US" sz="2000" dirty="0">
                <a:latin typeface="+mn-lt"/>
              </a:rPr>
              <a:t>how a </a:t>
            </a:r>
            <a:r>
              <a:rPr lang="en-US" sz="2000" dirty="0">
                <a:latin typeface="Consolas" panose="020B0609020204030204" pitchFamily="49" charset="0"/>
              </a:rPr>
              <a:t>using</a:t>
            </a:r>
            <a:r>
              <a:rPr lang="en-US" sz="2000" dirty="0">
                <a:latin typeface="+mn-lt"/>
              </a:rPr>
              <a:t> </a:t>
            </a:r>
            <a:r>
              <a:rPr lang="en-US" sz="2000" dirty="0" smtClean="0">
                <a:latin typeface="+mn-lt"/>
              </a:rPr>
              <a:t>statement can </a:t>
            </a:r>
            <a:r>
              <a:rPr lang="en-US" sz="2000" dirty="0">
                <a:latin typeface="+mn-lt"/>
              </a:rPr>
              <a:t>auto-release resources.</a:t>
            </a:r>
          </a:p>
          <a:p>
            <a:r>
              <a:rPr lang="en-US" sz="2000" dirty="0" smtClean="0">
                <a:latin typeface="+mn-lt"/>
              </a:rPr>
              <a:t>Understand </a:t>
            </a:r>
            <a:r>
              <a:rPr lang="en-US" sz="2000" dirty="0">
                <a:latin typeface="+mn-lt"/>
              </a:rPr>
              <a:t>.NET </a:t>
            </a:r>
            <a:r>
              <a:rPr lang="en-US" sz="2000" dirty="0" smtClean="0">
                <a:latin typeface="+mn-lt"/>
              </a:rPr>
              <a:t>exception class </a:t>
            </a:r>
            <a:r>
              <a:rPr lang="en-US" sz="2000" dirty="0">
                <a:latin typeface="+mn-lt"/>
              </a:rPr>
              <a:t>hierarchy.</a:t>
            </a:r>
          </a:p>
          <a:p>
            <a:r>
              <a:rPr lang="en-US" sz="2000" dirty="0" smtClean="0">
                <a:latin typeface="+mn-lt"/>
              </a:rPr>
              <a:t>Use </a:t>
            </a:r>
            <a:r>
              <a:rPr lang="en-US" sz="2000" dirty="0">
                <a:latin typeface="Consolas" panose="020B0609020204030204" pitchFamily="49" charset="0"/>
              </a:rPr>
              <a:t>Exception</a:t>
            </a:r>
            <a:r>
              <a:rPr lang="en-US" sz="2000" dirty="0">
                <a:latin typeface="+mn-lt"/>
              </a:rPr>
              <a:t> properties.</a:t>
            </a:r>
          </a:p>
          <a:p>
            <a:r>
              <a:rPr lang="en-US" sz="2000" dirty="0" smtClean="0">
                <a:latin typeface="+mn-lt"/>
              </a:rPr>
              <a:t>Create </a:t>
            </a:r>
            <a:r>
              <a:rPr lang="en-US" sz="2000" dirty="0">
                <a:latin typeface="+mn-lt"/>
              </a:rPr>
              <a:t>new exception types</a:t>
            </a:r>
            <a:r>
              <a:rPr lang="en-US" sz="2000" dirty="0" smtClean="0">
                <a:latin typeface="+mn-lt"/>
              </a:rPr>
              <a:t>.</a:t>
            </a:r>
            <a:endParaRPr lang="en-US" sz="2000" dirty="0">
              <a:latin typeface="+mn-lt"/>
            </a:endParaRPr>
          </a:p>
        </p:txBody>
      </p:sp>
      <p:sp>
        <p:nvSpPr>
          <p:cNvPr id="4" name="Content Placeholder 3"/>
          <p:cNvSpPr>
            <a:spLocks noGrp="1"/>
          </p:cNvSpPr>
          <p:nvPr>
            <p:ph sz="quarter" idx="13"/>
          </p:nvPr>
        </p:nvSpPr>
        <p:spPr>
          <a:xfrm>
            <a:off x="460375" y="4078863"/>
            <a:ext cx="958522" cy="398544"/>
          </a:xfrm>
        </p:spPr>
        <p:txBody>
          <a:bodyPr/>
          <a:lstStyle/>
          <a:p>
            <a:r>
              <a:rPr lang="en-US" sz="2000" dirty="0">
                <a:latin typeface="+mn-lt"/>
              </a:rPr>
              <a:t>Use</a:t>
            </a:r>
            <a:endParaRPr lang="en-IN" sz="20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96001588"/>
              </p:ext>
            </p:extLst>
          </p:nvPr>
        </p:nvGraphicFramePr>
        <p:xfrm>
          <a:off x="1285982" y="4186447"/>
          <a:ext cx="406731" cy="299696"/>
        </p:xfrm>
        <a:graphic>
          <a:graphicData uri="http://schemas.openxmlformats.org/presentationml/2006/ole">
            <mc:AlternateContent xmlns:mc="http://schemas.openxmlformats.org/markup-compatibility/2006">
              <mc:Choice xmlns:v="urn:schemas-microsoft-com:vml" Requires="v">
                <p:oleObj spid="_x0000_s240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285982" y="4186447"/>
                        <a:ext cx="406731" cy="299696"/>
                      </a:xfrm>
                      <a:prstGeom prst="rect">
                        <a:avLst/>
                      </a:prstGeom>
                    </p:spPr>
                  </p:pic>
                </p:oleObj>
              </mc:Fallback>
            </mc:AlternateContent>
          </a:graphicData>
        </a:graphic>
      </p:graphicFrame>
      <p:sp>
        <p:nvSpPr>
          <p:cNvPr id="5" name="Content Placeholder 4"/>
          <p:cNvSpPr>
            <a:spLocks noGrp="1"/>
          </p:cNvSpPr>
          <p:nvPr>
            <p:ph sz="quarter" idx="14"/>
          </p:nvPr>
        </p:nvSpPr>
        <p:spPr>
          <a:xfrm>
            <a:off x="454025" y="4078863"/>
            <a:ext cx="8232775" cy="1628254"/>
          </a:xfrm>
        </p:spPr>
        <p:txBody>
          <a:bodyPr/>
          <a:lstStyle/>
          <a:p>
            <a:pPr marL="255588" indent="895350">
              <a:buNone/>
            </a:pPr>
            <a:r>
              <a:rPr lang="en-US" sz="2000" dirty="0" smtClean="0">
                <a:latin typeface="+mn-lt"/>
              </a:rPr>
              <a:t>6’s </a:t>
            </a:r>
            <a:r>
              <a:rPr lang="en-US" sz="2000" dirty="0">
                <a:latin typeface="+mn-lt"/>
              </a:rPr>
              <a:t>null-conditional operator (?.) to determine whether a reference is null before using it to call a method or access a property.</a:t>
            </a:r>
          </a:p>
          <a:p>
            <a:pPr marL="255600"/>
            <a:r>
              <a:rPr lang="en-US" sz="2000" dirty="0">
                <a:latin typeface="+mn-lt"/>
              </a:rPr>
              <a:t>Use nullable value types to specify that a variable may contain a value or null</a:t>
            </a:r>
            <a:r>
              <a:rPr lang="en-US" sz="2000" dirty="0" smtClean="0">
                <a:latin typeface="+mn-lt"/>
              </a:rPr>
              <a:t>.</a:t>
            </a:r>
            <a:endParaRPr lang="en-US" sz="2000" dirty="0">
              <a:latin typeface="+mn-lt"/>
            </a:endParaRPr>
          </a:p>
        </p:txBody>
      </p:sp>
      <p:sp>
        <p:nvSpPr>
          <p:cNvPr id="6" name="Content Placeholder 5"/>
          <p:cNvSpPr>
            <a:spLocks noGrp="1"/>
          </p:cNvSpPr>
          <p:nvPr>
            <p:ph sz="quarter" idx="15"/>
          </p:nvPr>
        </p:nvSpPr>
        <p:spPr>
          <a:xfrm>
            <a:off x="460375" y="5596755"/>
            <a:ext cx="961697" cy="508764"/>
          </a:xfrm>
        </p:spPr>
        <p:txBody>
          <a:bodyPr/>
          <a:lstStyle/>
          <a:p>
            <a:r>
              <a:rPr lang="en-US" sz="2000" dirty="0">
                <a:latin typeface="+mn-lt"/>
              </a:rPr>
              <a:t>Use</a:t>
            </a:r>
            <a:endParaRPr lang="en-IN" sz="20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4083299611"/>
              </p:ext>
            </p:extLst>
          </p:nvPr>
        </p:nvGraphicFramePr>
        <p:xfrm>
          <a:off x="1302158" y="5708083"/>
          <a:ext cx="406731" cy="299696"/>
        </p:xfrm>
        <a:graphic>
          <a:graphicData uri="http://schemas.openxmlformats.org/presentationml/2006/ole">
            <mc:AlternateContent xmlns:mc="http://schemas.openxmlformats.org/markup-compatibility/2006">
              <mc:Choice xmlns:v="urn:schemas-microsoft-com:vml" Requires="v">
                <p:oleObj spid="_x0000_s2410" name="Equation" r:id="rId5" imgW="241200" imgH="177480" progId="Equation.DSMT4">
                  <p:embed/>
                </p:oleObj>
              </mc:Choice>
              <mc:Fallback>
                <p:oleObj name="Equation" r:id="rId5" imgW="241200" imgH="177480" progId="Equation.DSMT4">
                  <p:embed/>
                  <p:pic>
                    <p:nvPicPr>
                      <p:cNvPr id="9" name="Object 8"/>
                      <p:cNvPicPr/>
                      <p:nvPr/>
                    </p:nvPicPr>
                    <p:blipFill>
                      <a:blip r:embed="rId4"/>
                      <a:stretch>
                        <a:fillRect/>
                      </a:stretch>
                    </p:blipFill>
                    <p:spPr>
                      <a:xfrm>
                        <a:off x="1302158" y="5708083"/>
                        <a:ext cx="406731" cy="299696"/>
                      </a:xfrm>
                      <a:prstGeom prst="rect">
                        <a:avLst/>
                      </a:prstGeom>
                    </p:spPr>
                  </p:pic>
                </p:oleObj>
              </mc:Fallback>
            </mc:AlternateContent>
          </a:graphicData>
        </a:graphic>
      </p:graphicFrame>
      <p:sp>
        <p:nvSpPr>
          <p:cNvPr id="7" name="Content Placeholder 6"/>
          <p:cNvSpPr>
            <a:spLocks noGrp="1"/>
          </p:cNvSpPr>
          <p:nvPr>
            <p:ph sz="quarter" idx="16"/>
          </p:nvPr>
        </p:nvSpPr>
        <p:spPr>
          <a:xfrm>
            <a:off x="454025" y="5611296"/>
            <a:ext cx="8229600" cy="652462"/>
          </a:xfrm>
        </p:spPr>
        <p:txBody>
          <a:bodyPr/>
          <a:lstStyle/>
          <a:p>
            <a:pPr marL="268288" indent="896938">
              <a:buNone/>
              <a:tabLst>
                <a:tab pos="268288" algn="l"/>
              </a:tabLst>
            </a:pPr>
            <a:r>
              <a:rPr lang="en-US" sz="2000" dirty="0">
                <a:latin typeface="+mn-lt"/>
              </a:rPr>
              <a:t>6 exception filters to specify a condition for catching an exception.</a:t>
            </a:r>
            <a:endParaRPr lang="en-IN" sz="2000" dirty="0">
              <a:latin typeface="+mn-lt"/>
            </a:endParaRPr>
          </a:p>
        </p:txBody>
      </p:sp>
    </p:spTree>
    <p:extLst>
      <p:ext uri="{BB962C8B-B14F-4D97-AF65-F5344CB8AC3E}">
        <p14:creationId xmlns:p14="http://schemas.microsoft.com/office/powerpoint/2010/main" val="1368140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latin typeface="Times New Roman" panose="02020603050405020304" pitchFamily="18" charset="0"/>
                <a:cs typeface="Times New Roman" panose="02020603050405020304" pitchFamily="18" charset="0"/>
              </a:rPr>
              <a:t>13.4.1 Class SystemException </a:t>
            </a:r>
            <a:r>
              <a:rPr lang="en-US" altLang="ja-JP"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3840480"/>
          </a:xfrm>
        </p:spPr>
        <p:txBody>
          <a:bodyPr/>
          <a:lstStyle/>
          <a:p>
            <a:r>
              <a:rPr lang="en-US" altLang="ja-JP" sz="2400" dirty="0">
                <a:latin typeface="+mn-lt"/>
              </a:rPr>
              <a:t>Class </a:t>
            </a:r>
            <a:r>
              <a:rPr lang="en-US" altLang="ja-JP" sz="2400" dirty="0">
                <a:latin typeface="Consolas" panose="020B0609020204030204" pitchFamily="49" charset="0"/>
              </a:rPr>
              <a:t>Exception</a:t>
            </a:r>
            <a:r>
              <a:rPr lang="en-US" altLang="ja-JP" sz="2400" dirty="0">
                <a:latin typeface="+mn-lt"/>
              </a:rPr>
              <a:t> is the base class of .NET’s exception class hierarchy.</a:t>
            </a:r>
          </a:p>
          <a:p>
            <a:r>
              <a:rPr lang="en-US" altLang="ja-JP" sz="2400" dirty="0">
                <a:latin typeface="+mn-lt"/>
              </a:rPr>
              <a:t>The </a:t>
            </a:r>
            <a:r>
              <a:rPr lang="en-US" altLang="ja-JP" sz="2400" dirty="0" smtClean="0">
                <a:latin typeface="+mn-lt"/>
              </a:rPr>
              <a:t>C</a:t>
            </a:r>
            <a:r>
              <a:rPr lang="en-US" altLang="ja-JP" sz="100" dirty="0" smtClean="0">
                <a:latin typeface="+mn-lt"/>
              </a:rPr>
              <a:t> </a:t>
            </a:r>
            <a:r>
              <a:rPr lang="en-US" altLang="ja-JP" sz="2400" dirty="0" smtClean="0">
                <a:latin typeface="+mn-lt"/>
              </a:rPr>
              <a:t>L</a:t>
            </a:r>
            <a:r>
              <a:rPr lang="en-US" altLang="ja-JP" sz="100" dirty="0" smtClean="0">
                <a:latin typeface="+mn-lt"/>
              </a:rPr>
              <a:t> </a:t>
            </a:r>
            <a:r>
              <a:rPr lang="en-US" altLang="ja-JP" sz="2400" dirty="0" smtClean="0">
                <a:latin typeface="+mn-lt"/>
              </a:rPr>
              <a:t>R </a:t>
            </a:r>
            <a:r>
              <a:rPr lang="en-US" altLang="ja-JP" sz="2400" dirty="0">
                <a:latin typeface="+mn-lt"/>
              </a:rPr>
              <a:t>generates </a:t>
            </a:r>
            <a:r>
              <a:rPr lang="en-US" altLang="ja-JP" sz="2400" dirty="0">
                <a:latin typeface="Consolas" panose="020B0609020204030204" pitchFamily="49" charset="0"/>
              </a:rPr>
              <a:t>SystemExceptions</a:t>
            </a:r>
            <a:r>
              <a:rPr lang="en-US" altLang="ja-JP" sz="2400" dirty="0">
                <a:latin typeface="+mn-lt"/>
              </a:rPr>
              <a:t>.</a:t>
            </a:r>
          </a:p>
          <a:p>
            <a:r>
              <a:rPr lang="en-US" altLang="ja-JP" sz="2400" dirty="0">
                <a:latin typeface="+mn-lt"/>
              </a:rPr>
              <a:t>If a program attempts to access an out-of-range array index, the </a:t>
            </a:r>
            <a:r>
              <a:rPr lang="en-US" altLang="ja-JP" sz="2400" dirty="0" smtClean="0">
                <a:latin typeface="+mn-lt"/>
              </a:rPr>
              <a:t>C</a:t>
            </a:r>
            <a:r>
              <a:rPr lang="en-US" altLang="ja-JP" sz="100" dirty="0" smtClean="0">
                <a:latin typeface="+mn-lt"/>
              </a:rPr>
              <a:t> </a:t>
            </a:r>
            <a:r>
              <a:rPr lang="en-US" altLang="ja-JP" sz="2400" dirty="0" smtClean="0">
                <a:latin typeface="+mn-lt"/>
              </a:rPr>
              <a:t>L</a:t>
            </a:r>
            <a:r>
              <a:rPr lang="en-US" altLang="ja-JP" sz="100" dirty="0" smtClean="0">
                <a:latin typeface="+mn-lt"/>
              </a:rPr>
              <a:t> </a:t>
            </a:r>
            <a:r>
              <a:rPr lang="en-US" altLang="ja-JP" sz="2400" dirty="0" smtClean="0">
                <a:latin typeface="+mn-lt"/>
              </a:rPr>
              <a:t>R </a:t>
            </a:r>
            <a:r>
              <a:rPr lang="en-US" altLang="ja-JP" sz="2400" dirty="0">
                <a:latin typeface="+mn-lt"/>
              </a:rPr>
              <a:t>throws an exception of type </a:t>
            </a:r>
            <a:r>
              <a:rPr lang="en-US" altLang="ja-JP" sz="2400" dirty="0">
                <a:latin typeface="Consolas" panose="020B0609020204030204" pitchFamily="49" charset="0"/>
              </a:rPr>
              <a:t>IndexOutOfRangeException</a:t>
            </a:r>
            <a:r>
              <a:rPr lang="en-US" altLang="ja-JP" sz="2400" dirty="0">
                <a:latin typeface="+mn-lt"/>
              </a:rPr>
              <a:t>.</a:t>
            </a:r>
          </a:p>
          <a:p>
            <a:r>
              <a:rPr lang="en-US" altLang="ja-JP" sz="2400" dirty="0">
                <a:latin typeface="+mn-lt"/>
              </a:rPr>
              <a:t>Attempting to use a null reference causes a </a:t>
            </a:r>
            <a:r>
              <a:rPr lang="en-US" altLang="ja-JP" sz="2400" dirty="0">
                <a:latin typeface="Consolas" panose="020B0609020204030204" pitchFamily="49" charset="0"/>
              </a:rPr>
              <a:t>NullReferenceException</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239350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latin typeface="Times New Roman" panose="02020603050405020304" pitchFamily="18" charset="0"/>
                <a:cs typeface="Times New Roman" panose="02020603050405020304" pitchFamily="18" charset="0"/>
              </a:rPr>
              <a:t>13.4.1 Class SystemException </a:t>
            </a:r>
            <a:r>
              <a:rPr lang="en-US" altLang="ja-JP" sz="2000" b="0" dirty="0" smtClean="0">
                <a:latin typeface="Times New Roman" panose="02020603050405020304" pitchFamily="18" charset="0"/>
                <a:cs typeface="Times New Roman" panose="02020603050405020304" pitchFamily="18" charset="0"/>
              </a:rPr>
              <a:t>(2 of 2</a:t>
            </a:r>
            <a:r>
              <a:rPr lang="en-US" altLang="ja-JP" sz="2000" b="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2926080"/>
          </a:xfrm>
        </p:spPr>
        <p:txBody>
          <a:bodyPr/>
          <a:lstStyle/>
          <a:p>
            <a:r>
              <a:rPr lang="en-US" altLang="ja-JP" sz="2400" dirty="0">
                <a:latin typeface="+mn-lt"/>
              </a:rPr>
              <a:t>A </a:t>
            </a:r>
            <a:r>
              <a:rPr lang="en-US" altLang="ja-JP" sz="2400" dirty="0">
                <a:latin typeface="Consolas" panose="020B0609020204030204" pitchFamily="49" charset="0"/>
              </a:rPr>
              <a:t>catch</a:t>
            </a:r>
            <a:r>
              <a:rPr lang="en-US" altLang="ja-JP" sz="2400" dirty="0">
                <a:latin typeface="+mn-lt"/>
              </a:rPr>
              <a:t> block can use a base-class type to catch a hierarchy of related exception types.</a:t>
            </a:r>
          </a:p>
          <a:p>
            <a:r>
              <a:rPr lang="en-US" altLang="ja-JP" sz="2400" dirty="0">
                <a:latin typeface="+mn-lt"/>
              </a:rPr>
              <a:t>A </a:t>
            </a:r>
            <a:r>
              <a:rPr lang="en-US" altLang="ja-JP" sz="2400" dirty="0">
                <a:latin typeface="Consolas" panose="020B0609020204030204" pitchFamily="49" charset="0"/>
              </a:rPr>
              <a:t>catch</a:t>
            </a:r>
            <a:r>
              <a:rPr lang="en-US" altLang="ja-JP" sz="2400" dirty="0">
                <a:latin typeface="+mn-lt"/>
              </a:rPr>
              <a:t> block that specifies a parameter of type </a:t>
            </a:r>
            <a:r>
              <a:rPr lang="en-US" altLang="ja-JP" sz="2400" dirty="0">
                <a:latin typeface="Consolas" panose="020B0609020204030204" pitchFamily="49" charset="0"/>
              </a:rPr>
              <a:t>Exception </a:t>
            </a:r>
            <a:r>
              <a:rPr lang="en-US" altLang="ja-JP" sz="2400" dirty="0">
                <a:latin typeface="+mn-lt"/>
              </a:rPr>
              <a:t>can catch all exceptions.</a:t>
            </a:r>
          </a:p>
          <a:p>
            <a:r>
              <a:rPr lang="en-US" altLang="ja-JP" sz="2400" dirty="0">
                <a:latin typeface="+mn-lt"/>
              </a:rPr>
              <a:t>This technique makes sense only if the handling behavior is the same for a base class and all derived classes</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91836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13.2</a:t>
            </a:r>
          </a:p>
        </p:txBody>
      </p:sp>
      <p:sp>
        <p:nvSpPr>
          <p:cNvPr id="3" name="Text Placeholder 2"/>
          <p:cNvSpPr>
            <a:spLocks noGrp="1"/>
          </p:cNvSpPr>
          <p:nvPr>
            <p:ph type="body" idx="1"/>
          </p:nvPr>
        </p:nvSpPr>
        <p:spPr>
          <a:xfrm>
            <a:off x="457200" y="1600201"/>
            <a:ext cx="8229600" cy="2453640"/>
          </a:xfrm>
        </p:spPr>
        <p:txBody>
          <a:bodyPr/>
          <a:lstStyle/>
          <a:p>
            <a:pPr marL="0" indent="0">
              <a:buNone/>
            </a:pPr>
            <a:r>
              <a:rPr lang="en-US" sz="2400" dirty="0">
                <a:latin typeface="+mn-lt"/>
              </a:rPr>
              <a:t>The compiler issues an error if a </a:t>
            </a:r>
            <a:r>
              <a:rPr lang="en-US" sz="2400" dirty="0">
                <a:latin typeface="Consolas" panose="020B0609020204030204" pitchFamily="49" charset="0"/>
              </a:rPr>
              <a:t>catch</a:t>
            </a:r>
            <a:r>
              <a:rPr lang="en-US" sz="2400" dirty="0">
                <a:latin typeface="+mn-lt"/>
              </a:rPr>
              <a:t> block that catches a base-class exception is </a:t>
            </a:r>
            <a:r>
              <a:rPr lang="en-US" sz="2400" dirty="0" smtClean="0">
                <a:latin typeface="+mn-lt"/>
              </a:rPr>
              <a:t>placed before </a:t>
            </a:r>
            <a:r>
              <a:rPr lang="en-US" sz="2400" dirty="0">
                <a:latin typeface="+mn-lt"/>
              </a:rPr>
              <a:t>a </a:t>
            </a:r>
            <a:r>
              <a:rPr lang="en-US" sz="2400" dirty="0">
                <a:latin typeface="Consolas" panose="020B0609020204030204" pitchFamily="49" charset="0"/>
              </a:rPr>
              <a:t>catch</a:t>
            </a:r>
            <a:r>
              <a:rPr lang="en-US" sz="2400" dirty="0">
                <a:latin typeface="+mn-lt"/>
              </a:rPr>
              <a:t> block for any of that class’s derived-class types. In this case, the </a:t>
            </a:r>
            <a:r>
              <a:rPr lang="en-US" sz="2400" dirty="0" smtClean="0">
                <a:latin typeface="+mn-lt"/>
              </a:rPr>
              <a:t>base-class </a:t>
            </a:r>
            <a:r>
              <a:rPr lang="en-US" sz="2400" dirty="0" smtClean="0">
                <a:latin typeface="Consolas" panose="020B0609020204030204" pitchFamily="49" charset="0"/>
              </a:rPr>
              <a:t>catch</a:t>
            </a:r>
            <a:r>
              <a:rPr lang="en-US" sz="2400" dirty="0" smtClean="0">
                <a:latin typeface="+mn-lt"/>
              </a:rPr>
              <a:t> </a:t>
            </a:r>
            <a:r>
              <a:rPr lang="en-US" sz="2400" dirty="0">
                <a:latin typeface="+mn-lt"/>
              </a:rPr>
              <a:t>block would catch all base-class and derived-class exceptions, so the derived-class </a:t>
            </a:r>
            <a:r>
              <a:rPr lang="en-US" sz="2400" dirty="0" smtClean="0">
                <a:latin typeface="+mn-lt"/>
              </a:rPr>
              <a:t>exception handler </a:t>
            </a:r>
            <a:r>
              <a:rPr lang="en-US" sz="2400" dirty="0">
                <a:latin typeface="+mn-lt"/>
              </a:rPr>
              <a:t>would never execute.</a:t>
            </a:r>
          </a:p>
        </p:txBody>
      </p:sp>
    </p:spTree>
    <p:extLst>
      <p:ext uri="{BB962C8B-B14F-4D97-AF65-F5344CB8AC3E}">
        <p14:creationId xmlns:p14="http://schemas.microsoft.com/office/powerpoint/2010/main" val="3978718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13.4.2 Which Exceptions Might a Method Throw?</a:t>
            </a:r>
            <a:endParaRPr lang="en-US" dirty="0"/>
          </a:p>
        </p:txBody>
      </p:sp>
      <p:sp>
        <p:nvSpPr>
          <p:cNvPr id="3" name="Text Placeholder 2"/>
          <p:cNvSpPr>
            <a:spLocks noGrp="1"/>
          </p:cNvSpPr>
          <p:nvPr>
            <p:ph type="body" idx="1"/>
          </p:nvPr>
        </p:nvSpPr>
        <p:spPr/>
        <p:txBody>
          <a:bodyPr/>
          <a:lstStyle/>
          <a:p>
            <a:r>
              <a:rPr lang="en-US" altLang="ja-JP" sz="2400" dirty="0">
                <a:latin typeface="+mn-lt"/>
              </a:rPr>
              <a:t>Search for “</a:t>
            </a:r>
            <a:r>
              <a:rPr lang="en-US" altLang="ja-JP" sz="2400" dirty="0">
                <a:latin typeface="Consolas" panose="020B0609020204030204" pitchFamily="49" charset="0"/>
              </a:rPr>
              <a:t>int.Parse </a:t>
            </a:r>
            <a:r>
              <a:rPr lang="en-US" altLang="ja-JP" sz="2400" dirty="0">
                <a:latin typeface="+mn-lt"/>
              </a:rPr>
              <a:t>method” in </a:t>
            </a:r>
            <a:r>
              <a:rPr lang="en-US" altLang="ja-JP" sz="2400" dirty="0" smtClean="0">
                <a:latin typeface="+mn-lt"/>
              </a:rPr>
              <a:t>the Visual </a:t>
            </a:r>
            <a:r>
              <a:rPr lang="en-US" altLang="ja-JP" sz="2400" dirty="0">
                <a:latin typeface="+mn-lt"/>
              </a:rPr>
              <a:t>Studio online documentation.</a:t>
            </a:r>
          </a:p>
          <a:p>
            <a:r>
              <a:rPr lang="en-US" altLang="ja-JP" sz="2400" dirty="0">
                <a:latin typeface="+mn-lt"/>
              </a:rPr>
              <a:t>The </a:t>
            </a:r>
            <a:r>
              <a:rPr lang="en-US" altLang="ja-JP" sz="2400" b="1" dirty="0">
                <a:latin typeface="+mn-lt"/>
              </a:rPr>
              <a:t>Exceptions</a:t>
            </a:r>
            <a:r>
              <a:rPr lang="en-US" altLang="ja-JP" sz="2400" dirty="0">
                <a:latin typeface="+mn-lt"/>
              </a:rPr>
              <a:t> section of this method’s web page indicates that method </a:t>
            </a:r>
            <a:r>
              <a:rPr lang="en-US" altLang="ja-JP" sz="2400" dirty="0">
                <a:latin typeface="Consolas" panose="020B0609020204030204" pitchFamily="49" charset="0"/>
              </a:rPr>
              <a:t>int.Parse</a:t>
            </a:r>
            <a:r>
              <a:rPr lang="en-US" altLang="ja-JP" sz="2400" dirty="0">
                <a:latin typeface="+mn-lt"/>
              </a:rPr>
              <a:t> throws exception types</a:t>
            </a:r>
          </a:p>
          <a:p>
            <a:pPr lvl="1"/>
            <a:r>
              <a:rPr lang="en-US" altLang="ja-JP" sz="2400" dirty="0">
                <a:latin typeface="Consolas" panose="020B0609020204030204" pitchFamily="49" charset="0"/>
              </a:rPr>
              <a:t>ArgumentNullException</a:t>
            </a:r>
          </a:p>
          <a:p>
            <a:pPr lvl="1"/>
            <a:r>
              <a:rPr lang="en-US" altLang="ja-JP" sz="2400" dirty="0" smtClean="0">
                <a:latin typeface="Consolas" panose="020B0609020204030204" pitchFamily="49" charset="0"/>
              </a:rPr>
              <a:t>FormatException</a:t>
            </a:r>
            <a:endParaRPr lang="en-US" altLang="ja-JP" sz="2400" dirty="0">
              <a:latin typeface="Consolas" panose="020B0609020204030204" pitchFamily="49" charset="0"/>
            </a:endParaRPr>
          </a:p>
          <a:p>
            <a:pPr lvl="1"/>
            <a:r>
              <a:rPr lang="en-US" altLang="ja-JP" sz="2400" dirty="0">
                <a:latin typeface="Consolas" panose="020B0609020204030204" pitchFamily="49" charset="0"/>
              </a:rPr>
              <a:t>OverflowException</a:t>
            </a:r>
          </a:p>
          <a:p>
            <a:r>
              <a:rPr lang="en-US" altLang="ja-JP" sz="2400" dirty="0">
                <a:latin typeface="+mn-lt"/>
              </a:rPr>
              <a:t>and describes the reason for each</a:t>
            </a:r>
            <a:r>
              <a:rPr lang="en-US" altLang="ja-JP" sz="2400" dirty="0" smtClean="0">
                <a:latin typeface="+mn-lt"/>
              </a:rPr>
              <a:t>.</a:t>
            </a:r>
            <a:endParaRPr lang="en-US" sz="2400" dirty="0">
              <a:latin typeface="+mn-lt"/>
            </a:endParaRPr>
          </a:p>
        </p:txBody>
      </p:sp>
    </p:spTree>
    <p:extLst>
      <p:ext uri="{BB962C8B-B14F-4D97-AF65-F5344CB8AC3E}">
        <p14:creationId xmlns:p14="http://schemas.microsoft.com/office/powerpoint/2010/main" val="809778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13.1</a:t>
            </a:r>
          </a:p>
        </p:txBody>
      </p:sp>
      <p:sp>
        <p:nvSpPr>
          <p:cNvPr id="3" name="Text Placeholder 2"/>
          <p:cNvSpPr>
            <a:spLocks noGrp="1"/>
          </p:cNvSpPr>
          <p:nvPr>
            <p:ph type="body" idx="1"/>
          </p:nvPr>
        </p:nvSpPr>
        <p:spPr>
          <a:xfrm>
            <a:off x="457200" y="1600201"/>
            <a:ext cx="8229600" cy="1661160"/>
          </a:xfrm>
        </p:spPr>
        <p:txBody>
          <a:bodyPr/>
          <a:lstStyle/>
          <a:p>
            <a:pPr marL="0" indent="0">
              <a:buNone/>
            </a:pPr>
            <a:r>
              <a:rPr lang="en-US" sz="2400" dirty="0">
                <a:latin typeface="+mn-lt"/>
              </a:rPr>
              <a:t>If a method may throw exceptions, statements that invoke the method directly or </a:t>
            </a:r>
            <a:r>
              <a:rPr lang="en-US" sz="2400" dirty="0" smtClean="0">
                <a:latin typeface="+mn-lt"/>
              </a:rPr>
              <a:t>indirectly should </a:t>
            </a:r>
            <a:r>
              <a:rPr lang="en-US" sz="2400" dirty="0">
                <a:latin typeface="+mn-lt"/>
              </a:rPr>
              <a:t>be placed in </a:t>
            </a:r>
            <a:r>
              <a:rPr lang="en-US" sz="2400" dirty="0">
                <a:latin typeface="Consolas" panose="020B0609020204030204" pitchFamily="49" charset="0"/>
              </a:rPr>
              <a:t>try</a:t>
            </a:r>
            <a:r>
              <a:rPr lang="en-US" sz="2400" dirty="0">
                <a:latin typeface="+mn-lt"/>
              </a:rPr>
              <a:t> blocks, and those exceptions should be caught and handled.</a:t>
            </a:r>
          </a:p>
        </p:txBody>
      </p:sp>
    </p:spTree>
    <p:extLst>
      <p:ext uri="{BB962C8B-B14F-4D97-AF65-F5344CB8AC3E}">
        <p14:creationId xmlns:p14="http://schemas.microsoft.com/office/powerpoint/2010/main" val="395026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13.5 </a:t>
            </a:r>
            <a:r>
              <a:rPr lang="en-US" altLang="ja-JP" dirty="0" smtClean="0">
                <a:latin typeface="Times New Roman" panose="02020603050405020304" pitchFamily="18" charset="0"/>
                <a:cs typeface="Times New Roman" panose="02020603050405020304" pitchFamily="18" charset="0"/>
              </a:rPr>
              <a:t>finally</a:t>
            </a:r>
            <a:r>
              <a:rPr lang="en-US" altLang="ja-JP" dirty="0" smtClean="0"/>
              <a:t> Block </a:t>
            </a:r>
            <a:r>
              <a:rPr lang="en-US" altLang="ja-JP" sz="2000" b="0" dirty="0" smtClean="0"/>
              <a:t>(1 of 2)</a:t>
            </a:r>
            <a:endParaRPr lang="en-US" sz="2000" b="0" dirty="0"/>
          </a:p>
        </p:txBody>
      </p:sp>
      <p:sp>
        <p:nvSpPr>
          <p:cNvPr id="3" name="Text Placeholder 2"/>
          <p:cNvSpPr>
            <a:spLocks noGrp="1"/>
          </p:cNvSpPr>
          <p:nvPr>
            <p:ph type="body" idx="1"/>
          </p:nvPr>
        </p:nvSpPr>
        <p:spPr>
          <a:xfrm>
            <a:off x="457200" y="1600201"/>
            <a:ext cx="8229600" cy="3291840"/>
          </a:xfrm>
        </p:spPr>
        <p:txBody>
          <a:bodyPr/>
          <a:lstStyle/>
          <a:p>
            <a:r>
              <a:rPr lang="en-US" altLang="ja-JP" sz="2400" dirty="0">
                <a:latin typeface="+mn-lt"/>
              </a:rPr>
              <a:t>Programs frequently request and release resources dynamically.</a:t>
            </a:r>
          </a:p>
          <a:p>
            <a:r>
              <a:rPr lang="en-US" altLang="ja-JP" sz="2400" dirty="0">
                <a:latin typeface="+mn-lt"/>
              </a:rPr>
              <a:t>Operating systems typically prevent more than one program from manipulating a file.</a:t>
            </a:r>
          </a:p>
          <a:p>
            <a:r>
              <a:rPr lang="en-US" altLang="ja-JP" sz="2400" dirty="0">
                <a:latin typeface="+mn-lt"/>
              </a:rPr>
              <a:t>Therefore, the program should close the </a:t>
            </a:r>
            <a:r>
              <a:rPr lang="en-US" altLang="ja-JP" sz="2400" dirty="0" smtClean="0">
                <a:latin typeface="+mn-lt"/>
              </a:rPr>
              <a:t>file</a:t>
            </a:r>
            <a:br>
              <a:rPr lang="en-US" altLang="ja-JP" sz="2400" dirty="0" smtClean="0">
                <a:latin typeface="+mn-lt"/>
              </a:rPr>
            </a:br>
            <a:r>
              <a:rPr lang="en-US" altLang="ja-JP" sz="2400" dirty="0" smtClean="0">
                <a:latin typeface="+mn-lt"/>
              </a:rPr>
              <a:t>(i.e</a:t>
            </a:r>
            <a:r>
              <a:rPr lang="en-US" altLang="ja-JP" sz="2400" dirty="0">
                <a:latin typeface="+mn-lt"/>
              </a:rPr>
              <a:t>., release the resource) so other programs can use it.</a:t>
            </a:r>
          </a:p>
          <a:p>
            <a:r>
              <a:rPr lang="en-US" altLang="ja-JP" sz="2400" dirty="0" smtClean="0">
                <a:latin typeface="+mn-lt"/>
              </a:rPr>
              <a:t>If </a:t>
            </a:r>
            <a:r>
              <a:rPr lang="en-US" altLang="ja-JP" sz="2400" dirty="0">
                <a:latin typeface="+mn-lt"/>
              </a:rPr>
              <a:t>the file is not closed, a resource leak occurs</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51358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13.2</a:t>
            </a:r>
          </a:p>
        </p:txBody>
      </p:sp>
      <p:sp>
        <p:nvSpPr>
          <p:cNvPr id="3" name="Text Placeholder 2"/>
          <p:cNvSpPr>
            <a:spLocks noGrp="1"/>
          </p:cNvSpPr>
          <p:nvPr>
            <p:ph type="body" idx="1"/>
          </p:nvPr>
        </p:nvSpPr>
        <p:spPr>
          <a:xfrm>
            <a:off x="457200" y="1600201"/>
            <a:ext cx="8229600" cy="2392680"/>
          </a:xfrm>
        </p:spPr>
        <p:txBody>
          <a:bodyPr/>
          <a:lstStyle/>
          <a:p>
            <a:pPr marL="0" indent="0">
              <a:buNone/>
            </a:pPr>
            <a:r>
              <a:rPr lang="en-US" sz="2400" dirty="0">
                <a:latin typeface="+mn-lt"/>
              </a:rPr>
              <a:t>The </a:t>
            </a:r>
            <a:r>
              <a:rPr lang="en-US" sz="2400" dirty="0" smtClean="0">
                <a:latin typeface="+mn-lt"/>
              </a:rPr>
              <a:t>C</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R </a:t>
            </a:r>
            <a:r>
              <a:rPr lang="en-US" sz="2400" dirty="0">
                <a:latin typeface="+mn-lt"/>
              </a:rPr>
              <a:t>does not completely eliminate memory leaks. It will not garbage-collect an </a:t>
            </a:r>
            <a:r>
              <a:rPr lang="en-US" sz="2400" dirty="0" smtClean="0">
                <a:latin typeface="+mn-lt"/>
              </a:rPr>
              <a:t>object until </a:t>
            </a:r>
            <a:r>
              <a:rPr lang="en-US" sz="2400" dirty="0">
                <a:latin typeface="+mn-lt"/>
              </a:rPr>
              <a:t>the program contains no more references to that object, and even then there may </a:t>
            </a:r>
            <a:r>
              <a:rPr lang="en-US" sz="2400" dirty="0" smtClean="0">
                <a:latin typeface="+mn-lt"/>
              </a:rPr>
              <a:t>be a </a:t>
            </a:r>
            <a:r>
              <a:rPr lang="en-US" sz="2400" dirty="0">
                <a:latin typeface="+mn-lt"/>
              </a:rPr>
              <a:t>delay until the memory is required. Thus, memory leaks can occur if you </a:t>
            </a:r>
            <a:r>
              <a:rPr lang="en-US" sz="2400" dirty="0" smtClean="0">
                <a:latin typeface="+mn-lt"/>
              </a:rPr>
              <a:t>inadvertently keep </a:t>
            </a:r>
            <a:r>
              <a:rPr lang="en-US" sz="2400" dirty="0">
                <a:latin typeface="+mn-lt"/>
              </a:rPr>
              <a:t>references to unwanted objects.</a:t>
            </a:r>
          </a:p>
        </p:txBody>
      </p:sp>
    </p:spTree>
    <p:extLst>
      <p:ext uri="{BB962C8B-B14F-4D97-AF65-F5344CB8AC3E}">
        <p14:creationId xmlns:p14="http://schemas.microsoft.com/office/powerpoint/2010/main" val="24406295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13.5.1 </a:t>
            </a:r>
            <a:r>
              <a:rPr lang="en-US" altLang="ja-JP" dirty="0">
                <a:latin typeface="Times New Roman" panose="02020603050405020304" pitchFamily="18" charset="0"/>
                <a:cs typeface="Times New Roman" panose="02020603050405020304" pitchFamily="18" charset="0"/>
              </a:rPr>
              <a:t>Moving Resource-Release Code to a </a:t>
            </a:r>
            <a:r>
              <a:rPr lang="en-US" altLang="ja-JP" dirty="0">
                <a:latin typeface="Consolas" panose="020B0609020204030204" pitchFamily="49" charset="0"/>
                <a:cs typeface="Times New Roman" panose="02020603050405020304" pitchFamily="18" charset="0"/>
              </a:rPr>
              <a:t>finally</a:t>
            </a:r>
            <a:r>
              <a:rPr lang="en-US" altLang="ja-JP" dirty="0">
                <a:latin typeface="Times New Roman" panose="02020603050405020304" pitchFamily="18" charset="0"/>
                <a:cs typeface="Times New Roman" panose="02020603050405020304" pitchFamily="18" charset="0"/>
              </a:rPr>
              <a:t> Block</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2159114"/>
          </a:xfrm>
        </p:spPr>
        <p:txBody>
          <a:bodyPr/>
          <a:lstStyle/>
          <a:p>
            <a:r>
              <a:rPr lang="en-US" altLang="ja-JP" sz="2400" dirty="0">
                <a:latin typeface="+mn-lt"/>
              </a:rPr>
              <a:t>Exceptions often occur when an app processes resources that require explicit release.</a:t>
            </a:r>
          </a:p>
          <a:p>
            <a:r>
              <a:rPr lang="en-US" altLang="ja-JP" sz="2400" dirty="0">
                <a:latin typeface="+mn-lt"/>
              </a:rPr>
              <a:t>Regardless of whether a program experiences exceptions, the program should close the file when it is no longer </a:t>
            </a:r>
            <a:r>
              <a:rPr lang="en-US" altLang="ja-JP" sz="2400" dirty="0" smtClean="0">
                <a:latin typeface="+mn-lt"/>
              </a:rPr>
              <a:t>needed.</a:t>
            </a:r>
          </a:p>
        </p:txBody>
      </p:sp>
      <p:sp>
        <p:nvSpPr>
          <p:cNvPr id="8" name="Content Placeholder 7"/>
          <p:cNvSpPr>
            <a:spLocks noGrp="1"/>
          </p:cNvSpPr>
          <p:nvPr>
            <p:ph sz="quarter" idx="17"/>
          </p:nvPr>
        </p:nvSpPr>
        <p:spPr>
          <a:xfrm>
            <a:off x="457200" y="3759315"/>
            <a:ext cx="283779" cy="616198"/>
          </a:xfrm>
        </p:spPr>
        <p:txBody>
          <a:bodyPr/>
          <a:lstStyle/>
          <a:p>
            <a:r>
              <a:rPr lang="en-IN" sz="2400" dirty="0" smtClean="0">
                <a:latin typeface="+mn-lt"/>
              </a:rPr>
              <a:t> </a:t>
            </a:r>
            <a:endParaRPr lang="en-IN"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2875570604"/>
              </p:ext>
            </p:extLst>
          </p:nvPr>
        </p:nvGraphicFramePr>
        <p:xfrm>
          <a:off x="758250" y="3866637"/>
          <a:ext cx="504936" cy="372057"/>
        </p:xfrm>
        <a:graphic>
          <a:graphicData uri="http://schemas.openxmlformats.org/presentationml/2006/ole">
            <mc:AlternateContent xmlns:mc="http://schemas.openxmlformats.org/markup-compatibility/2006">
              <mc:Choice xmlns:v="urn:schemas-microsoft-com:vml" Requires="v">
                <p:oleObj spid="_x0000_s527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58250" y="3866637"/>
                        <a:ext cx="504936" cy="372057"/>
                      </a:xfrm>
                      <a:prstGeom prst="rect">
                        <a:avLst/>
                      </a:prstGeom>
                    </p:spPr>
                  </p:pic>
                </p:oleObj>
              </mc:Fallback>
            </mc:AlternateContent>
          </a:graphicData>
        </a:graphic>
      </p:graphicFrame>
      <p:sp>
        <p:nvSpPr>
          <p:cNvPr id="7" name="Content Placeholder 6"/>
          <p:cNvSpPr>
            <a:spLocks noGrp="1"/>
          </p:cNvSpPr>
          <p:nvPr>
            <p:ph sz="quarter" idx="16"/>
          </p:nvPr>
        </p:nvSpPr>
        <p:spPr>
          <a:xfrm>
            <a:off x="457200" y="3759315"/>
            <a:ext cx="8229600" cy="1853209"/>
          </a:xfrm>
        </p:spPr>
        <p:txBody>
          <a:bodyPr/>
          <a:lstStyle/>
          <a:p>
            <a:pPr marL="268288" indent="484188">
              <a:buNone/>
            </a:pPr>
            <a:r>
              <a:rPr lang="en-US" altLang="ja-JP" sz="2400" dirty="0"/>
              <a:t>provides the </a:t>
            </a:r>
            <a:r>
              <a:rPr lang="en-US" altLang="ja-JP" sz="2400" dirty="0">
                <a:latin typeface="Consolas" panose="020B0609020204030204" pitchFamily="49" charset="0"/>
              </a:rPr>
              <a:t>finally</a:t>
            </a:r>
            <a:r>
              <a:rPr lang="en-US" altLang="ja-JP" sz="2400" dirty="0"/>
              <a:t> block, which is guaranteed to execute regardless of whether an exception occurs.</a:t>
            </a:r>
          </a:p>
          <a:p>
            <a:r>
              <a:rPr lang="en-US" altLang="ja-JP" sz="2400" dirty="0">
                <a:latin typeface="+mn-lt"/>
              </a:rPr>
              <a:t>This makes the finally block ideal to release resources from the corresponding try block</a:t>
            </a:r>
            <a:r>
              <a:rPr lang="en-US" altLang="ja-JP" sz="2400" dirty="0" smtClean="0">
                <a:latin typeface="+mn-lt"/>
              </a:rPr>
              <a:t>.</a:t>
            </a:r>
            <a:endParaRPr lang="en-US" sz="2400" dirty="0">
              <a:latin typeface="+mn-lt"/>
            </a:endParaRPr>
          </a:p>
        </p:txBody>
      </p:sp>
    </p:spTree>
    <p:extLst>
      <p:ext uri="{BB962C8B-B14F-4D97-AF65-F5344CB8AC3E}">
        <p14:creationId xmlns:p14="http://schemas.microsoft.com/office/powerpoint/2010/main" val="565272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13.5</a:t>
            </a:r>
            <a:r>
              <a:rPr 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rPr>
              <a:t>finally </a:t>
            </a:r>
            <a:r>
              <a:rPr lang="en-US" altLang="ja-JP" dirty="0" smtClean="0"/>
              <a:t>Block </a:t>
            </a:r>
            <a:r>
              <a:rPr lang="en-US" altLang="ja-JP" sz="2000" b="0" dirty="0" smtClean="0"/>
              <a:t>(2 of 2)</a:t>
            </a:r>
            <a:endParaRPr lang="en-US" sz="2000" b="0" dirty="0"/>
          </a:p>
        </p:txBody>
      </p:sp>
      <p:sp>
        <p:nvSpPr>
          <p:cNvPr id="3" name="Text Placeholder 2"/>
          <p:cNvSpPr>
            <a:spLocks noGrp="1"/>
          </p:cNvSpPr>
          <p:nvPr>
            <p:ph type="body" idx="1"/>
          </p:nvPr>
        </p:nvSpPr>
        <p:spPr>
          <a:xfrm>
            <a:off x="457200" y="1600201"/>
            <a:ext cx="8229600" cy="1554480"/>
          </a:xfrm>
        </p:spPr>
        <p:txBody>
          <a:bodyPr/>
          <a:lstStyle/>
          <a:p>
            <a:r>
              <a:rPr lang="en-US" altLang="ja-JP" sz="2400" dirty="0">
                <a:latin typeface="+mn-lt"/>
              </a:rPr>
              <a:t>Local variables in a </a:t>
            </a:r>
            <a:r>
              <a:rPr lang="en-US" altLang="ja-JP" sz="2400" dirty="0">
                <a:latin typeface="Consolas" panose="020B0609020204030204" pitchFamily="49" charset="0"/>
              </a:rPr>
              <a:t>try</a:t>
            </a:r>
            <a:r>
              <a:rPr lang="en-US" altLang="ja-JP" sz="2400" dirty="0">
                <a:latin typeface="+mn-lt"/>
              </a:rPr>
              <a:t> block cannot be accessed in the corresponding </a:t>
            </a:r>
            <a:r>
              <a:rPr lang="en-US" altLang="ja-JP" sz="2400" dirty="0">
                <a:latin typeface="Consolas" panose="020B0609020204030204" pitchFamily="49" charset="0"/>
              </a:rPr>
              <a:t>finally</a:t>
            </a:r>
            <a:r>
              <a:rPr lang="en-US" altLang="ja-JP" sz="2400" dirty="0">
                <a:latin typeface="+mn-lt"/>
              </a:rPr>
              <a:t> block, so variables that must be accessed in both should be declared before the </a:t>
            </a:r>
            <a:r>
              <a:rPr lang="en-US" altLang="ja-JP" sz="2400" dirty="0">
                <a:latin typeface="Consolas" panose="020B0609020204030204" pitchFamily="49" charset="0"/>
              </a:rPr>
              <a:t>try</a:t>
            </a:r>
            <a:r>
              <a:rPr lang="en-US" altLang="ja-JP" sz="2400" dirty="0">
                <a:latin typeface="+mn-lt"/>
              </a:rPr>
              <a:t> block</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8971877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13.3</a:t>
            </a:r>
          </a:p>
        </p:txBody>
      </p:sp>
      <p:sp>
        <p:nvSpPr>
          <p:cNvPr id="3" name="Text Placeholder 2"/>
          <p:cNvSpPr>
            <a:spLocks noGrp="1"/>
          </p:cNvSpPr>
          <p:nvPr>
            <p:ph type="body" idx="1"/>
          </p:nvPr>
        </p:nvSpPr>
        <p:spPr>
          <a:xfrm>
            <a:off x="457200" y="1600201"/>
            <a:ext cx="8229600" cy="1570702"/>
          </a:xfrm>
        </p:spPr>
        <p:txBody>
          <a:bodyPr/>
          <a:lstStyle/>
          <a:p>
            <a:pPr marL="0" indent="0">
              <a:buNone/>
            </a:pPr>
            <a:r>
              <a:rPr lang="en-US" sz="2400" dirty="0">
                <a:latin typeface="+mn-lt"/>
              </a:rPr>
              <a:t>A </a:t>
            </a:r>
            <a:r>
              <a:rPr lang="en-US" sz="2400" dirty="0">
                <a:latin typeface="Consolas" panose="020B0609020204030204" pitchFamily="49" charset="0"/>
              </a:rPr>
              <a:t>finally</a:t>
            </a:r>
            <a:r>
              <a:rPr lang="en-US" sz="2400" dirty="0">
                <a:latin typeface="+mn-lt"/>
              </a:rPr>
              <a:t> block typically contains code to release resources acquired in the </a:t>
            </a:r>
            <a:r>
              <a:rPr lang="en-US" sz="2400" dirty="0" smtClean="0">
                <a:latin typeface="+mn-lt"/>
              </a:rPr>
              <a:t>corresponding </a:t>
            </a:r>
            <a:r>
              <a:rPr lang="en-US" sz="2400" dirty="0" smtClean="0">
                <a:latin typeface="Consolas" panose="020B0609020204030204" pitchFamily="49" charset="0"/>
              </a:rPr>
              <a:t>try</a:t>
            </a:r>
            <a:r>
              <a:rPr lang="en-US" sz="2400" dirty="0" smtClean="0">
                <a:latin typeface="+mn-lt"/>
              </a:rPr>
              <a:t> </a:t>
            </a:r>
            <a:r>
              <a:rPr lang="en-US" sz="2400" dirty="0">
                <a:latin typeface="+mn-lt"/>
              </a:rPr>
              <a:t>block, which makes the </a:t>
            </a:r>
            <a:r>
              <a:rPr lang="en-US" sz="2400" dirty="0">
                <a:latin typeface="Consolas" panose="020B0609020204030204" pitchFamily="49" charset="0"/>
              </a:rPr>
              <a:t>finally</a:t>
            </a:r>
            <a:r>
              <a:rPr lang="en-US" sz="2400" dirty="0">
                <a:latin typeface="+mn-lt"/>
              </a:rPr>
              <a:t> block an effective mechanism for eliminating </a:t>
            </a:r>
            <a:r>
              <a:rPr lang="en-US" sz="2400" dirty="0" smtClean="0">
                <a:latin typeface="+mn-lt"/>
              </a:rPr>
              <a:t>resource leaks</a:t>
            </a:r>
            <a:r>
              <a:rPr lang="en-US" sz="2400" dirty="0">
                <a:latin typeface="+mn-lt"/>
              </a:rPr>
              <a:t>.</a:t>
            </a:r>
          </a:p>
        </p:txBody>
      </p:sp>
    </p:spTree>
    <p:extLst>
      <p:ext uri="{BB962C8B-B14F-4D97-AF65-F5344CB8AC3E}">
        <p14:creationId xmlns:p14="http://schemas.microsoft.com/office/powerpoint/2010/main" val="551706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4)</a:t>
            </a:r>
            <a:endParaRPr lang="en-US" sz="2000" b="0" dirty="0"/>
          </a:p>
        </p:txBody>
      </p:sp>
      <p:sp>
        <p:nvSpPr>
          <p:cNvPr id="3" name="Text Placeholder 2"/>
          <p:cNvSpPr>
            <a:spLocks noGrp="1"/>
          </p:cNvSpPr>
          <p:nvPr>
            <p:ph type="body" idx="1"/>
          </p:nvPr>
        </p:nvSpPr>
        <p:spPr>
          <a:xfrm>
            <a:off x="457200" y="1600200"/>
            <a:ext cx="8229600" cy="4770120"/>
          </a:xfrm>
        </p:spPr>
        <p:txBody>
          <a:bodyPr/>
          <a:lstStyle/>
          <a:p>
            <a:pPr marL="0" indent="0">
              <a:buNone/>
            </a:pPr>
            <a:r>
              <a:rPr lang="en-US" sz="2200" b="1" dirty="0">
                <a:solidFill>
                  <a:schemeClr val="tx2"/>
                </a:solidFill>
                <a:latin typeface="+mn-lt"/>
              </a:rPr>
              <a:t>13.1</a:t>
            </a:r>
            <a:r>
              <a:rPr lang="en-US" sz="2200" b="1" dirty="0">
                <a:latin typeface="+mn-lt"/>
              </a:rPr>
              <a:t> </a:t>
            </a:r>
            <a:r>
              <a:rPr lang="en-US" sz="2200" dirty="0">
                <a:latin typeface="+mn-lt"/>
              </a:rPr>
              <a:t>Introduction</a:t>
            </a:r>
          </a:p>
          <a:p>
            <a:pPr marL="0" indent="0">
              <a:buNone/>
            </a:pPr>
            <a:r>
              <a:rPr lang="en-US" sz="2200" b="1" dirty="0">
                <a:solidFill>
                  <a:schemeClr val="tx2"/>
                </a:solidFill>
                <a:latin typeface="+mn-lt"/>
              </a:rPr>
              <a:t>13.2</a:t>
            </a:r>
            <a:r>
              <a:rPr lang="en-US" sz="2200" b="1" dirty="0">
                <a:latin typeface="+mn-lt"/>
              </a:rPr>
              <a:t> </a:t>
            </a:r>
            <a:r>
              <a:rPr lang="en-US" sz="2200" dirty="0">
                <a:latin typeface="+mn-lt"/>
              </a:rPr>
              <a:t>Example: Divide by Zero </a:t>
            </a:r>
            <a:r>
              <a:rPr lang="en-US" sz="2200" dirty="0" smtClean="0">
                <a:latin typeface="+mn-lt"/>
              </a:rPr>
              <a:t>without Exception </a:t>
            </a:r>
            <a:r>
              <a:rPr lang="en-US" sz="2200" dirty="0">
                <a:latin typeface="+mn-lt"/>
              </a:rPr>
              <a:t>Handling</a:t>
            </a:r>
          </a:p>
          <a:p>
            <a:pPr marL="487350" lvl="1" indent="0">
              <a:buNone/>
            </a:pPr>
            <a:r>
              <a:rPr lang="en-US" sz="2200" dirty="0">
                <a:solidFill>
                  <a:schemeClr val="tx2"/>
                </a:solidFill>
                <a:latin typeface="+mn-lt"/>
              </a:rPr>
              <a:t>13.2.1</a:t>
            </a:r>
            <a:r>
              <a:rPr lang="en-US" sz="2200" dirty="0">
                <a:latin typeface="+mn-lt"/>
              </a:rPr>
              <a:t> Dividing By Zero</a:t>
            </a:r>
          </a:p>
          <a:p>
            <a:pPr marL="487350" lvl="1" indent="0">
              <a:buNone/>
            </a:pPr>
            <a:r>
              <a:rPr lang="it-IT" sz="2200" dirty="0">
                <a:solidFill>
                  <a:schemeClr val="tx2"/>
                </a:solidFill>
                <a:latin typeface="+mn-lt"/>
              </a:rPr>
              <a:t>13.2.2</a:t>
            </a:r>
            <a:r>
              <a:rPr lang="it-IT" sz="2200" dirty="0">
                <a:latin typeface="+mn-lt"/>
              </a:rPr>
              <a:t> Enter a Non-Numeric Denominator</a:t>
            </a:r>
          </a:p>
          <a:p>
            <a:pPr marL="487350" lvl="1" indent="0">
              <a:buNone/>
            </a:pPr>
            <a:r>
              <a:rPr lang="en-US" sz="2200" dirty="0">
                <a:solidFill>
                  <a:schemeClr val="tx2"/>
                </a:solidFill>
                <a:latin typeface="+mn-lt"/>
              </a:rPr>
              <a:t>13.2.3</a:t>
            </a:r>
            <a:r>
              <a:rPr lang="en-US" sz="2200" dirty="0">
                <a:latin typeface="+mn-lt"/>
              </a:rPr>
              <a:t> Unhandled Exceptions Terminate the App</a:t>
            </a:r>
          </a:p>
          <a:p>
            <a:pPr marL="0" indent="0" defTabSz="715963">
              <a:buNone/>
            </a:pPr>
            <a:r>
              <a:rPr lang="en-US" sz="2200" b="1" dirty="0">
                <a:solidFill>
                  <a:schemeClr val="tx2"/>
                </a:solidFill>
                <a:latin typeface="+mn-lt"/>
              </a:rPr>
              <a:t>13.3</a:t>
            </a:r>
            <a:r>
              <a:rPr lang="en-US" sz="2200" b="1" dirty="0">
                <a:latin typeface="+mn-lt"/>
              </a:rPr>
              <a:t> </a:t>
            </a:r>
            <a:r>
              <a:rPr lang="en-US" sz="2200" dirty="0">
                <a:latin typeface="+mn-lt"/>
              </a:rPr>
              <a:t>Example: </a:t>
            </a:r>
            <a:r>
              <a:rPr lang="en-US" sz="2200" dirty="0" smtClean="0">
                <a:latin typeface="+mn-lt"/>
              </a:rPr>
              <a:t>Handling </a:t>
            </a:r>
            <a:r>
              <a:rPr lang="en-US" sz="2200" dirty="0" smtClean="0">
                <a:latin typeface="Consolas" panose="020B0609020204030204" pitchFamily="49" charset="0"/>
              </a:rPr>
              <a:t>DivideByZeroException</a:t>
            </a:r>
            <a:r>
              <a:rPr lang="en-US" sz="2200" dirty="0" smtClean="0">
                <a:latin typeface="+mn-lt"/>
              </a:rPr>
              <a:t>s and </a:t>
            </a:r>
            <a:r>
              <a:rPr lang="en-US" sz="2200" dirty="0" smtClean="0">
                <a:latin typeface="Consolas" panose="020B0609020204030204" pitchFamily="49" charset="0"/>
              </a:rPr>
              <a:t>FormatException</a:t>
            </a:r>
            <a:r>
              <a:rPr lang="en-US" sz="2200" dirty="0" smtClean="0">
                <a:latin typeface="+mn-lt"/>
              </a:rPr>
              <a:t>s</a:t>
            </a:r>
            <a:endParaRPr lang="en-US" sz="2200" dirty="0">
              <a:latin typeface="+mn-lt"/>
            </a:endParaRPr>
          </a:p>
          <a:p>
            <a:pPr marL="487350" lvl="1" indent="0">
              <a:buNone/>
            </a:pPr>
            <a:r>
              <a:rPr lang="en-US" sz="2200" dirty="0">
                <a:solidFill>
                  <a:schemeClr val="tx2"/>
                </a:solidFill>
                <a:latin typeface="+mn-lt"/>
              </a:rPr>
              <a:t>13.3.1</a:t>
            </a:r>
            <a:r>
              <a:rPr lang="en-US" sz="2200" dirty="0">
                <a:latin typeface="+mn-lt"/>
              </a:rPr>
              <a:t> Enclosing Code in a </a:t>
            </a:r>
            <a:r>
              <a:rPr lang="en-US" sz="2200" dirty="0">
                <a:latin typeface="Consolas" panose="020B0609020204030204" pitchFamily="49" charset="0"/>
              </a:rPr>
              <a:t>try</a:t>
            </a:r>
            <a:r>
              <a:rPr lang="en-US" sz="2200" dirty="0">
                <a:latin typeface="+mn-lt"/>
              </a:rPr>
              <a:t> </a:t>
            </a:r>
            <a:r>
              <a:rPr lang="en-US" sz="2200" dirty="0" smtClean="0">
                <a:latin typeface="+mn-lt"/>
              </a:rPr>
              <a:t>Block</a:t>
            </a:r>
          </a:p>
          <a:p>
            <a:pPr marL="487350" lvl="1" indent="0">
              <a:buNone/>
            </a:pPr>
            <a:r>
              <a:rPr lang="en-US" sz="2200" dirty="0">
                <a:solidFill>
                  <a:schemeClr val="tx2"/>
                </a:solidFill>
                <a:latin typeface="+mn-lt"/>
              </a:rPr>
              <a:t>13.3.2 </a:t>
            </a:r>
            <a:r>
              <a:rPr lang="en-US" sz="2200" dirty="0">
                <a:latin typeface="+mn-lt"/>
              </a:rPr>
              <a:t>Catching Exceptions</a:t>
            </a:r>
          </a:p>
          <a:p>
            <a:pPr marL="487350" lvl="1" indent="0">
              <a:buNone/>
            </a:pPr>
            <a:r>
              <a:rPr lang="en-US" sz="2200" dirty="0">
                <a:solidFill>
                  <a:schemeClr val="tx2"/>
                </a:solidFill>
                <a:latin typeface="+mn-lt"/>
              </a:rPr>
              <a:t>13.3.3 </a:t>
            </a:r>
            <a:r>
              <a:rPr lang="en-US" sz="2200" dirty="0">
                <a:latin typeface="+mn-lt"/>
              </a:rPr>
              <a:t>Uncaught Exceptions</a:t>
            </a:r>
          </a:p>
          <a:p>
            <a:pPr marL="487350" lvl="1" indent="0">
              <a:buNone/>
            </a:pPr>
            <a:r>
              <a:rPr lang="en-US" sz="2200" dirty="0">
                <a:solidFill>
                  <a:schemeClr val="tx2"/>
                </a:solidFill>
                <a:latin typeface="+mn-lt"/>
              </a:rPr>
              <a:t>13.3.4</a:t>
            </a:r>
            <a:r>
              <a:rPr lang="en-US" sz="2200" dirty="0">
                <a:latin typeface="+mn-lt"/>
              </a:rPr>
              <a:t> Termination Model of Exception </a:t>
            </a:r>
            <a:r>
              <a:rPr lang="en-US" sz="2200" dirty="0" smtClean="0">
                <a:latin typeface="+mn-lt"/>
              </a:rPr>
              <a:t>Handling</a:t>
            </a:r>
            <a:endParaRPr lang="en-US" sz="2200" dirty="0">
              <a:latin typeface="+mn-lt"/>
            </a:endParaRPr>
          </a:p>
        </p:txBody>
      </p:sp>
    </p:spTree>
    <p:extLst>
      <p:ext uri="{BB962C8B-B14F-4D97-AF65-F5344CB8AC3E}">
        <p14:creationId xmlns:p14="http://schemas.microsoft.com/office/powerpoint/2010/main" val="1177464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13.1</a:t>
            </a:r>
          </a:p>
        </p:txBody>
      </p:sp>
      <p:sp>
        <p:nvSpPr>
          <p:cNvPr id="3" name="Text Placeholder 2"/>
          <p:cNvSpPr>
            <a:spLocks noGrp="1"/>
          </p:cNvSpPr>
          <p:nvPr>
            <p:ph type="body" idx="1"/>
          </p:nvPr>
        </p:nvSpPr>
        <p:spPr>
          <a:xfrm>
            <a:off x="457200" y="1600201"/>
            <a:ext cx="8229600" cy="1386840"/>
          </a:xfrm>
        </p:spPr>
        <p:txBody>
          <a:bodyPr/>
          <a:lstStyle/>
          <a:p>
            <a:pPr marL="0" indent="0">
              <a:buNone/>
            </a:pPr>
            <a:r>
              <a:rPr lang="en-US" sz="2400" dirty="0">
                <a:latin typeface="+mn-lt"/>
              </a:rPr>
              <a:t>As a rule, resources should be released as soon as they’re no longer needed in a </a:t>
            </a:r>
            <a:r>
              <a:rPr lang="en-US" sz="2400" dirty="0" smtClean="0">
                <a:latin typeface="+mn-lt"/>
              </a:rPr>
              <a:t>program. This </a:t>
            </a:r>
            <a:r>
              <a:rPr lang="en-US" sz="2400" dirty="0">
                <a:latin typeface="+mn-lt"/>
              </a:rPr>
              <a:t>makes them available for reuse promptly.</a:t>
            </a:r>
          </a:p>
        </p:txBody>
      </p:sp>
    </p:spTree>
    <p:extLst>
      <p:ext uri="{BB962C8B-B14F-4D97-AF65-F5344CB8AC3E}">
        <p14:creationId xmlns:p14="http://schemas.microsoft.com/office/powerpoint/2010/main" val="22817396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13.5.2 Demonstrating the </a:t>
            </a:r>
            <a:r>
              <a:rPr lang="en-US" dirty="0">
                <a:latin typeface="Consolas" panose="020B0609020204030204" pitchFamily="49" charset="0"/>
                <a:cs typeface="Times New Roman" panose="02020603050405020304" pitchFamily="18" charset="0"/>
              </a:rPr>
              <a:t>finally</a:t>
            </a:r>
            <a:r>
              <a:rPr lang="en-US" dirty="0">
                <a:latin typeface="Times New Roman" panose="02020603050405020304" pitchFamily="18" charset="0"/>
                <a:cs typeface="Times New Roman" panose="02020603050405020304" pitchFamily="18" charset="0"/>
              </a:rPr>
              <a:t> Block</a:t>
            </a:r>
          </a:p>
        </p:txBody>
      </p:sp>
      <p:sp>
        <p:nvSpPr>
          <p:cNvPr id="3" name="Text Placeholder 2"/>
          <p:cNvSpPr>
            <a:spLocks noGrp="1"/>
          </p:cNvSpPr>
          <p:nvPr>
            <p:ph type="body" idx="1"/>
          </p:nvPr>
        </p:nvSpPr>
        <p:spPr>
          <a:xfrm>
            <a:off x="457200" y="1600201"/>
            <a:ext cx="8229600" cy="1347951"/>
          </a:xfrm>
        </p:spPr>
        <p:txBody>
          <a:bodyPr/>
          <a:lstStyle/>
          <a:p>
            <a:r>
              <a:rPr lang="en-US" sz="2400" dirty="0">
                <a:latin typeface="+mn-lt"/>
              </a:rPr>
              <a:t>The app in </a:t>
            </a:r>
            <a:r>
              <a:rPr lang="en-US" sz="2400" dirty="0" smtClean="0">
                <a:latin typeface="+mn-lt"/>
              </a:rPr>
              <a:t>Figure 13.4 </a:t>
            </a:r>
            <a:r>
              <a:rPr lang="en-US" sz="2400" dirty="0">
                <a:latin typeface="+mn-lt"/>
              </a:rPr>
              <a:t>demonstrates that the </a:t>
            </a:r>
            <a:r>
              <a:rPr lang="en-US" sz="2400" dirty="0">
                <a:latin typeface="Consolas" panose="020B0609020204030204" pitchFamily="49" charset="0"/>
              </a:rPr>
              <a:t>finally</a:t>
            </a:r>
            <a:r>
              <a:rPr lang="en-US" sz="2400" dirty="0">
                <a:latin typeface="+mn-lt"/>
              </a:rPr>
              <a:t> block always executes, regardless of whether an exception occurs in the corresponding try block</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46244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62513"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 </a:t>
            </a:r>
            <a:r>
              <a:rPr lang="en-US" sz="2000" b="0" dirty="0" smtClean="0"/>
              <a:t>(1 of 9)</a:t>
            </a:r>
            <a:endParaRPr lang="en-US" sz="2000" b="0" dirty="0"/>
          </a:p>
        </p:txBody>
      </p:sp>
      <p:pic>
        <p:nvPicPr>
          <p:cNvPr id="4" name="Picture 3" descr="Program code explains how blocks execute even when no exception occurs. Line 1: forward slash, forward slash, f i g period 13.4, colon, using exceptions, period, c s. Line 2: forward slash, forward slash, finally blocks always execute, even when no exception occurs. Line 3: blank. Line 4: using system, semicolon. Line 5: blank. Line 6: class using exceptions. Line 7: left brace. Line 8, indented once: static void main, left parenthesis, right parenthesis. Line 9, indented once: left brace. Line 10, indented twice: forward slash, forward slash, case 1, colon, no exceptions occur in called method. Line 11, indented twice: console, period, write line, left parenthesis, open quotes, calling does not throw exception, close quotes, right parenthesis, semicolon. Line 12, indented twice: does not throw exception, left parenthesis, right parenthesis, semicolon. Line 13: blank. Line 14, indented twice: forward slash, forward slash, case 2, colon, exception occurs and is caught in called method. Line 15, indented twice: console, period, write line, left parenthesis, open quotes, back slash, n calling throw exception with catch, close quotes, right parenthesis, semicolon. Line 16, indented twice: throw exception with catch, left parenthesis, right parenthesis, semicolon. Line 17: blank."/>
          <p:cNvPicPr>
            <a:picLocks noChangeAspect="1"/>
          </p:cNvPicPr>
          <p:nvPr/>
        </p:nvPicPr>
        <p:blipFill rotWithShape="1">
          <a:blip r:embed="rId2">
            <a:extLst>
              <a:ext uri="{28A0092B-C50C-407E-A947-70E740481C1C}">
                <a14:useLocalDpi xmlns:a14="http://schemas.microsoft.com/office/drawing/2010/main" val="0"/>
              </a:ext>
            </a:extLst>
          </a:blip>
          <a:srcRect t="5330" b="2945"/>
          <a:stretch/>
        </p:blipFill>
        <p:spPr>
          <a:xfrm>
            <a:off x="755703" y="1663666"/>
            <a:ext cx="7632595" cy="4319412"/>
          </a:xfrm>
          <a:prstGeom prst="rect">
            <a:avLst/>
          </a:prstGeom>
        </p:spPr>
      </p:pic>
    </p:spTree>
    <p:extLst>
      <p:ext uri="{BB962C8B-B14F-4D97-AF65-F5344CB8AC3E}">
        <p14:creationId xmlns:p14="http://schemas.microsoft.com/office/powerpoint/2010/main" val="2970906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28008" cy="1066799"/>
          </a:xfrm>
        </p:spPr>
        <p:txBody>
          <a:bodyPr anchor="b"/>
          <a:lstStyle/>
          <a:p>
            <a:r>
              <a:rPr lang="en-US" sz="3200" dirty="0"/>
              <a:t>Figure 13.4 </a:t>
            </a:r>
            <a:r>
              <a:rPr lang="en-US" sz="3200" dirty="0">
                <a:latin typeface="Consolas" panose="020B0609020204030204" pitchFamily="49" charset="0"/>
              </a:rPr>
              <a:t>finally</a:t>
            </a:r>
            <a:r>
              <a:rPr lang="en-US" sz="3200" dirty="0"/>
              <a:t> Blocks Always Execute, Even When No Exception Occurs </a:t>
            </a:r>
            <a:r>
              <a:rPr lang="en-US" sz="2000" b="0" dirty="0" smtClean="0"/>
              <a:t>(2 </a:t>
            </a:r>
            <a:r>
              <a:rPr lang="en-US" sz="2000" b="0" dirty="0"/>
              <a:t>of 9)</a:t>
            </a:r>
            <a:endParaRPr lang="en-US" sz="2000" dirty="0"/>
          </a:p>
        </p:txBody>
      </p:sp>
      <p:pic>
        <p:nvPicPr>
          <p:cNvPr id="4" name="Picture 3" descr="Program code explains how blocks execute even when no exception occurs. Line 18, indented twice: forward slash, forward slash, case 3, colon, exception occurs, but is not caught in called method. Line 19, indented twice: forward slash, forward slash, because there is no catch block. Line 20, indented twice: console, period, write line, left parenthesis, open quotes, back slash, n calling throw exception without catch, close quotes, right parenthesis, semicolon. Line 21: blank. Line 22, indented twice: forward slash, forward slash, call throw exception without catch. Line 23, indented twice: try. Line 24, indented twice: left brace. Line 25, indented three times: throw exception without catch, left parenthesis, right parenthesis, semicolon. Line 26, indented twice: right brace. Line 27, indented twice: catch. Line 28, indented twice: left brace. Line 29, indented three times: console, period, write line, left parenthesis. Line 30, indented four times: open quotes, caught exception from throw exception without catch in main, close quotes, right parenthesis, semicolon. Line 31, indented twice: right brace. Line 32: blank."/>
          <p:cNvPicPr>
            <a:picLocks noChangeAspect="1"/>
          </p:cNvPicPr>
          <p:nvPr/>
        </p:nvPicPr>
        <p:blipFill rotWithShape="1">
          <a:blip r:embed="rId2">
            <a:extLst>
              <a:ext uri="{28A0092B-C50C-407E-A947-70E740481C1C}">
                <a14:useLocalDpi xmlns:a14="http://schemas.microsoft.com/office/drawing/2010/main" val="0"/>
              </a:ext>
            </a:extLst>
          </a:blip>
          <a:srcRect t="7907"/>
          <a:stretch/>
        </p:blipFill>
        <p:spPr>
          <a:xfrm>
            <a:off x="640065" y="1707248"/>
            <a:ext cx="7863870" cy="3654277"/>
          </a:xfrm>
          <a:prstGeom prst="rect">
            <a:avLst/>
          </a:prstGeom>
        </p:spPr>
      </p:pic>
    </p:spTree>
    <p:extLst>
      <p:ext uri="{BB962C8B-B14F-4D97-AF65-F5344CB8AC3E}">
        <p14:creationId xmlns:p14="http://schemas.microsoft.com/office/powerpoint/2010/main" val="36133589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38853"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(3 of 9</a:t>
            </a:r>
            <a:r>
              <a:rPr lang="en-US" sz="2000" b="0" dirty="0"/>
              <a:t>)</a:t>
            </a:r>
            <a:endParaRPr lang="en-US" sz="2000" dirty="0"/>
          </a:p>
        </p:txBody>
      </p:sp>
      <p:pic>
        <p:nvPicPr>
          <p:cNvPr id="3" name="Picture 2" descr="Program code explains how blocks execute even when no exception occurs. Line 33, indented twice: forward slash, forward slash, case 4, colon, exception occurs and is caught in called method, comma. Line 34, indented twice: forward slash, forward slash, then rethrown to caller. Line 35, indented twice: console, period, write line, left parenthesis, open quotes, back slash, n calling throw exception catch rethrow, close quotes, right parenthesis, semicolon. Line 36: blank. Line 37, indented twice: forward slash, forward slash, call throw exception catch rethrow. Line 38, indented twice: try. Line 39, indented twice: left brace. Line 40, indented three times: throw exception catch rethrow, left parenthesis, right parenthesis, semicolon. Line 41, indented twice: right brace. Line 42, indented twice: catch. Line 43, indented twice: left brace. Line 44, indented three times: console, period, write line, left parenthesis. Line 45, indented four times: open quotes, caught exception from throw exception catch rethrow, in main, close quotes, right parenthesis, semicolon. Line 46, indented twice: right brace. Line 47, indented once: right brace. Line 48: blank."/>
          <p:cNvPicPr>
            <a:picLocks noChangeAspect="1"/>
          </p:cNvPicPr>
          <p:nvPr/>
        </p:nvPicPr>
        <p:blipFill rotWithShape="1">
          <a:blip r:embed="rId2">
            <a:extLst>
              <a:ext uri="{28A0092B-C50C-407E-A947-70E740481C1C}">
                <a14:useLocalDpi xmlns:a14="http://schemas.microsoft.com/office/drawing/2010/main" val="0"/>
              </a:ext>
            </a:extLst>
          </a:blip>
          <a:srcRect r="6029"/>
          <a:stretch/>
        </p:blipFill>
        <p:spPr>
          <a:xfrm>
            <a:off x="627161" y="1688011"/>
            <a:ext cx="7889679" cy="3636139"/>
          </a:xfrm>
          <a:prstGeom prst="rect">
            <a:avLst/>
          </a:prstGeom>
        </p:spPr>
      </p:pic>
    </p:spTree>
    <p:extLst>
      <p:ext uri="{BB962C8B-B14F-4D97-AF65-F5344CB8AC3E}">
        <p14:creationId xmlns:p14="http://schemas.microsoft.com/office/powerpoint/2010/main" val="3823138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10755"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(4 of 9</a:t>
            </a:r>
            <a:r>
              <a:rPr lang="en-US" sz="2000" b="0" dirty="0"/>
              <a:t>)</a:t>
            </a:r>
            <a:endParaRPr lang="en-US" sz="2000" dirty="0"/>
          </a:p>
        </p:txBody>
      </p:sp>
      <p:pic>
        <p:nvPicPr>
          <p:cNvPr id="3" name="Picture 2" descr="Program code explains how blocks execute even when no exception occurs. Line 49, indented once: forward slash, forward slash, no exceptions thrown. Line 50, indented once: static void does not throw exception, left parenthesis, right parenthesis. Line 51, indented once: left brace. Line 52, indented twice: forward slash, forward slash, try block does not throw any exceptions. Line 53, indented twice: try. Line 54, indented twice: left brace. Line 55, indented three times: console, period, write line, left parenthesis, open quotes, in does not throw exception, close quotes, right parenthesis, semicolon. Line 56, indented twice: right brace. Line 57, indented twice: catch. Line 58, indented twice: left brace. Line 59, indented three times: console, period, write line, left parenthesis, open quotes, this catch never executes, close quotes, right parenthesis, semicolon. Line 60, indented twice: right brace. Line 61, indented twice: finally. Line 62, indented twice: left brace. Line 63, indented three times: console, period, write line, left parenthesis, open quotes, finally executed in does not throw exception, close quotes, right parenthesis, semicolon. Line 64, indented twice: right brace. Line 65: blank. Line 66, indented twice: console, period, write line, left parenthesis, open quotes, end of does not throw exception, close quotes, right parenthesis, semicolon. Line 67, indented once: right brace. Line 6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51" y="1512571"/>
            <a:ext cx="7863870" cy="4444988"/>
          </a:xfrm>
          <a:prstGeom prst="rect">
            <a:avLst/>
          </a:prstGeom>
        </p:spPr>
      </p:pic>
    </p:spTree>
    <p:extLst>
      <p:ext uri="{BB962C8B-B14F-4D97-AF65-F5344CB8AC3E}">
        <p14:creationId xmlns:p14="http://schemas.microsoft.com/office/powerpoint/2010/main" val="547829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28008"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(5 of 9</a:t>
            </a:r>
            <a:r>
              <a:rPr lang="en-US" sz="2000" b="0" dirty="0"/>
              <a:t>)</a:t>
            </a:r>
            <a:endParaRPr lang="en-US" sz="2000" dirty="0"/>
          </a:p>
        </p:txBody>
      </p:sp>
      <p:pic>
        <p:nvPicPr>
          <p:cNvPr id="3" name="Picture 2" descr="Program code explains how blocks execute even when no exception occurs. Line 69, indented once: forward slash, forward slash, throws exception and catches it locally. Line 70, indented once: static void throw exception with catch, left parenthesis, right parenthesis. Line 71, indented once: left brace. Line 72, indented twice: forward slash, forward slash, try block throws exception. Line 73, indented twice: try. Line 74, indented twice: left brace. Line 75, indented three times: console, period, write line, left parenthesis, open quotes, in throw exception with catch, close quotes, right parenthesis, semicolon. Line 76, indented three times: throw new exception, left parenthesis, open quotes, exception in throw exception with catch, close quotes, right parenthesis, semicolon. Line 77, indented twice: right brace. Line 78, indented twice: catch, left parenthesis, exception, exception parameter, right parenthesis. Line 79, indented twice: left brace. Line 80, indented three times: console, period, write line, left parenthesis, dollar sign, open quotes, message, colon, left brace, exception parameter, period, message, right brace, close quotes, right parenthesis, semicolon. Line 81, indented twice: right brace. Line 82, indented twice: finally. Line 83, indented twice: left brace. Line 84, indented three times: console, period, write line, left parenthesis. Line 85, indented four times: open quotes, finally executed in throw exception with catch, close quotes, right parenthesis, semicolon. Line 86, indented twice: right brace. Line 87: blank. Line 88, indented twice: console, period, write line, left parenthesis, open quotes, end of throw exception with catch, close quotes, right parenthesis, semicolon. Line 89, indented once: right brace. Line 90: blank."/>
          <p:cNvPicPr>
            <a:picLocks noChangeAspect="1"/>
          </p:cNvPicPr>
          <p:nvPr/>
        </p:nvPicPr>
        <p:blipFill rotWithShape="1">
          <a:blip r:embed="rId2">
            <a:extLst>
              <a:ext uri="{28A0092B-C50C-407E-A947-70E740481C1C}">
                <a14:useLocalDpi xmlns:a14="http://schemas.microsoft.com/office/drawing/2010/main" val="0"/>
              </a:ext>
            </a:extLst>
          </a:blip>
          <a:srcRect t="2140" r="3637"/>
          <a:stretch/>
        </p:blipFill>
        <p:spPr>
          <a:xfrm>
            <a:off x="860906" y="1577937"/>
            <a:ext cx="7471434" cy="4554987"/>
          </a:xfrm>
          <a:prstGeom prst="rect">
            <a:avLst/>
          </a:prstGeom>
        </p:spPr>
      </p:pic>
    </p:spTree>
    <p:extLst>
      <p:ext uri="{BB962C8B-B14F-4D97-AF65-F5344CB8AC3E}">
        <p14:creationId xmlns:p14="http://schemas.microsoft.com/office/powerpoint/2010/main" val="201479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(6 of 9</a:t>
            </a:r>
            <a:r>
              <a:rPr lang="en-US" sz="2000" b="0" dirty="0"/>
              <a:t>)</a:t>
            </a:r>
            <a:endParaRPr lang="en-US" sz="2000" dirty="0"/>
          </a:p>
        </p:txBody>
      </p:sp>
      <p:pic>
        <p:nvPicPr>
          <p:cNvPr id="3" name="Picture 2" descr="Program code explains how blocks execute even when no exception occurs. Line 91, indented once: forward slash, forward slash, throws exception and does not catch it locally. Line 92, indented once: static void throw exception without catch, left parenthesis, right parenthesis. Line 93, indented once: left brace. Line 94, indented twice: forward slash, forward slash, throw exception, but do not catch it. Line 95, indented twice: try. Line 96, indented twice: left brace. Line 97, indented three times: console, period, write line, left parenthesis, open quotes, in throw exception without catch, close quotes, right parenthesis, semicolon. Line 98, indented three times: throw new exception, left parenthesis, open quotes, exception in throw exception without catch, close quotes, right parenthesis, semicolon. Line 99, indented twice: right brace. Line 100, indented twice: finally. Line 101, indented twice: left brace. Line 102, indented three times: console, period, write line, left parenthesis. Line 103, indented four times: open quotes, finally executed in throw exception without catch, close quotes, right parenthesis, semicolon. Line 104, indented once: right brace. Line 105: blank. Line 106, indented twice: forward slash, forward slash, unreachable code, semicolon, logic error. Line 107, indented twice: console, period, write line, left parenthesis, open quotes, end of throw exception without catch, close quotes, right parenthesis, semicolon. Line 108, indented once: right brace. Line 109: blank."/>
          <p:cNvPicPr>
            <a:picLocks noChangeAspect="1"/>
          </p:cNvPicPr>
          <p:nvPr/>
        </p:nvPicPr>
        <p:blipFill rotWithShape="1">
          <a:blip r:embed="rId2">
            <a:extLst>
              <a:ext uri="{28A0092B-C50C-407E-A947-70E740481C1C}">
                <a14:useLocalDpi xmlns:a14="http://schemas.microsoft.com/office/drawing/2010/main" val="0"/>
              </a:ext>
            </a:extLst>
          </a:blip>
          <a:srcRect t="1932" b="4182"/>
          <a:stretch/>
        </p:blipFill>
        <p:spPr>
          <a:xfrm>
            <a:off x="656518" y="1721764"/>
            <a:ext cx="7830965" cy="4046984"/>
          </a:xfrm>
          <a:prstGeom prst="rect">
            <a:avLst/>
          </a:prstGeom>
        </p:spPr>
      </p:pic>
    </p:spTree>
    <p:extLst>
      <p:ext uri="{BB962C8B-B14F-4D97-AF65-F5344CB8AC3E}">
        <p14:creationId xmlns:p14="http://schemas.microsoft.com/office/powerpoint/2010/main" val="784133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3502"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(7 of 9</a:t>
            </a:r>
            <a:r>
              <a:rPr lang="en-US" sz="2000" b="0" dirty="0"/>
              <a:t>)</a:t>
            </a:r>
            <a:endParaRPr lang="en-US" sz="2000" dirty="0"/>
          </a:p>
        </p:txBody>
      </p:sp>
      <p:pic>
        <p:nvPicPr>
          <p:cNvPr id="3" name="Picture 2" descr="Program code explains how blocks execute even when no exception occurs. Line 110, indented once: forward slash, forward slash, throws exception, comma, catches it and rethrows it. Line 111, indented once: static void throw exception catch rethrow, left parenthesis, right parenthesis. Line 112, indented once: left brace. Line 113, indented twice: forward slash, forward slash, try block throws exception. Line 114, indented twice: try. Line 115, indented twice: left brace. Line 116, indented three times: console, period, write line, left parenthesis, open quotes, in throw exception catch rethrow, close quotes, right parenthesis, semicolon. Line 117, indented three times: throw new exception, left parenthesis, open quotes, exception in throw exception catch rethrow, close quotes, right parenthesis, semicolon. Line 118, indented twice: right brace. Line 119, indented twice: catch, left parenthesis, exception, exception parameter, right parenthesis. Line 120, indented twice: left brace. Line 121, indented three times: console, period, write line, left parenthesis, open quotes, message, colon, close quotes, + exception parameter, period, message, right parenthesis, semicolon. Line 122: blank. Line 123, indented three times: forward slash, forward slash, rethrow exception for further processing. Line 124, indented three times: throw, semicolon. Line 125: blank. Line 126, indented three times: forward slash, forward slash, unreachable code, semicolon, logic error. Line 127,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529282"/>
            <a:ext cx="7909274" cy="4181916"/>
          </a:xfrm>
          <a:prstGeom prst="rect">
            <a:avLst/>
          </a:prstGeom>
        </p:spPr>
      </p:pic>
    </p:spTree>
    <p:extLst>
      <p:ext uri="{BB962C8B-B14F-4D97-AF65-F5344CB8AC3E}">
        <p14:creationId xmlns:p14="http://schemas.microsoft.com/office/powerpoint/2010/main" val="178746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7364"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(8 of 9</a:t>
            </a:r>
            <a:r>
              <a:rPr lang="en-US" sz="2000" b="0" dirty="0"/>
              <a:t>)</a:t>
            </a:r>
            <a:endParaRPr lang="en-US" sz="2000" dirty="0"/>
          </a:p>
        </p:txBody>
      </p:sp>
      <p:pic>
        <p:nvPicPr>
          <p:cNvPr id="3" name="Picture 2" descr="Program code explains how blocks execute even when no exception occurs. Line 128, indented twice: finally. Line 129, indented twice: left brace. Line 130, indented three times: console, period, write line, left parenthesis. Line 131, indented four times: open quotes, finally executed in throw exception catch rethrow, close quotes, right parenthesis, semicolon. Line 132, indented twice: right brace. Line 133: blank. Line 134, indented twice: forward slash, forward slash, any code placed here is never reached. Line 135, indented twice: console, period, write line, left parenthesis, open quotes, end of throw exception catch rethrow, close quotes, right parenthesis, semicolon. Line 136, indented once: right brace. Line 137: right brace."/>
          <p:cNvPicPr>
            <a:picLocks noChangeAspect="1"/>
          </p:cNvPicPr>
          <p:nvPr/>
        </p:nvPicPr>
        <p:blipFill rotWithShape="1">
          <a:blip r:embed="rId2">
            <a:extLst>
              <a:ext uri="{28A0092B-C50C-407E-A947-70E740481C1C}">
                <a14:useLocalDpi xmlns:a14="http://schemas.microsoft.com/office/drawing/2010/main" val="0"/>
              </a:ext>
            </a:extLst>
          </a:blip>
          <a:srcRect t="8450"/>
          <a:stretch/>
        </p:blipFill>
        <p:spPr>
          <a:xfrm>
            <a:off x="617363" y="1704304"/>
            <a:ext cx="7909274" cy="2668685"/>
          </a:xfrm>
          <a:prstGeom prst="rect">
            <a:avLst/>
          </a:prstGeom>
        </p:spPr>
      </p:pic>
    </p:spTree>
    <p:extLst>
      <p:ext uri="{BB962C8B-B14F-4D97-AF65-F5344CB8AC3E}">
        <p14:creationId xmlns:p14="http://schemas.microsoft.com/office/powerpoint/2010/main" val="3499826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4)</a:t>
            </a:r>
            <a:endParaRPr lang="en-US" dirty="0"/>
          </a:p>
        </p:txBody>
      </p:sp>
      <p:sp>
        <p:nvSpPr>
          <p:cNvPr id="3" name="Text Placeholder 2"/>
          <p:cNvSpPr>
            <a:spLocks noGrp="1"/>
          </p:cNvSpPr>
          <p:nvPr>
            <p:ph type="body" idx="1"/>
          </p:nvPr>
        </p:nvSpPr>
        <p:spPr>
          <a:xfrm>
            <a:off x="457200" y="1600200"/>
            <a:ext cx="8229600" cy="4754880"/>
          </a:xfrm>
        </p:spPr>
        <p:txBody>
          <a:bodyPr/>
          <a:lstStyle/>
          <a:p>
            <a:pPr marL="487350" lvl="1" indent="0">
              <a:buNone/>
            </a:pPr>
            <a:r>
              <a:rPr lang="en-US" sz="2200" dirty="0">
                <a:solidFill>
                  <a:schemeClr val="tx2"/>
                </a:solidFill>
                <a:latin typeface="+mn-lt"/>
              </a:rPr>
              <a:t>13.3.5</a:t>
            </a:r>
            <a:r>
              <a:rPr lang="en-US" sz="2200" dirty="0">
                <a:latin typeface="+mn-lt"/>
              </a:rPr>
              <a:t> Flow of Control When Exceptions Occur</a:t>
            </a:r>
          </a:p>
          <a:p>
            <a:pPr marL="0" indent="0">
              <a:buNone/>
            </a:pPr>
            <a:r>
              <a:rPr lang="en-US" sz="2200" b="1" dirty="0">
                <a:solidFill>
                  <a:schemeClr val="tx2"/>
                </a:solidFill>
                <a:latin typeface="+mn-lt"/>
              </a:rPr>
              <a:t>13.4</a:t>
            </a:r>
            <a:r>
              <a:rPr lang="en-US" sz="2200" b="1" dirty="0">
                <a:latin typeface="+mn-lt"/>
              </a:rPr>
              <a:t> </a:t>
            </a:r>
            <a:r>
              <a:rPr lang="en-US" sz="2200" dirty="0">
                <a:latin typeface="+mn-lt"/>
              </a:rPr>
              <a:t>.NET </a:t>
            </a:r>
            <a:r>
              <a:rPr lang="en-US" sz="2200" dirty="0">
                <a:latin typeface="Consolas" panose="020B0609020204030204" pitchFamily="49" charset="0"/>
              </a:rPr>
              <a:t>Exception</a:t>
            </a:r>
            <a:r>
              <a:rPr lang="en-US" sz="2200" dirty="0">
                <a:latin typeface="+mn-lt"/>
              </a:rPr>
              <a:t> Hierarchy</a:t>
            </a:r>
          </a:p>
          <a:p>
            <a:pPr marL="487350" lvl="1" indent="0">
              <a:buNone/>
            </a:pPr>
            <a:r>
              <a:rPr lang="en-US" sz="2200" dirty="0">
                <a:solidFill>
                  <a:schemeClr val="tx2"/>
                </a:solidFill>
                <a:latin typeface="+mn-lt"/>
              </a:rPr>
              <a:t>13.4.1 </a:t>
            </a:r>
            <a:r>
              <a:rPr lang="en-US" sz="2200" dirty="0">
                <a:latin typeface="+mn-lt"/>
              </a:rPr>
              <a:t>Class </a:t>
            </a:r>
            <a:r>
              <a:rPr lang="en-US" sz="2200" dirty="0">
                <a:latin typeface="Consolas" panose="020B0609020204030204" pitchFamily="49" charset="0"/>
              </a:rPr>
              <a:t>SystemException</a:t>
            </a:r>
          </a:p>
          <a:p>
            <a:pPr marL="487350" lvl="1" indent="0">
              <a:buNone/>
            </a:pPr>
            <a:r>
              <a:rPr lang="en-US" sz="2200" dirty="0">
                <a:solidFill>
                  <a:schemeClr val="tx2"/>
                </a:solidFill>
                <a:latin typeface="+mn-lt"/>
              </a:rPr>
              <a:t>13.4.2</a:t>
            </a:r>
            <a:r>
              <a:rPr lang="en-US" sz="2200" dirty="0">
                <a:latin typeface="+mn-lt"/>
              </a:rPr>
              <a:t> Which Exceptions Might a Method Throw?</a:t>
            </a:r>
          </a:p>
          <a:p>
            <a:pPr marL="0" indent="0">
              <a:buNone/>
            </a:pPr>
            <a:r>
              <a:rPr lang="en-US" sz="2200" b="1" dirty="0">
                <a:solidFill>
                  <a:schemeClr val="tx2"/>
                </a:solidFill>
                <a:latin typeface="+mn-lt"/>
              </a:rPr>
              <a:t>13.5</a:t>
            </a:r>
            <a:r>
              <a:rPr lang="en-US" sz="2200" b="1" dirty="0">
                <a:latin typeface="+mn-lt"/>
              </a:rPr>
              <a:t> </a:t>
            </a:r>
            <a:r>
              <a:rPr lang="en-US" sz="2200" dirty="0">
                <a:latin typeface="Consolas" panose="020B0609020204030204" pitchFamily="49" charset="0"/>
              </a:rPr>
              <a:t>finally</a:t>
            </a:r>
            <a:r>
              <a:rPr lang="en-US" sz="2200" dirty="0">
                <a:latin typeface="+mn-lt"/>
              </a:rPr>
              <a:t> Block</a:t>
            </a:r>
          </a:p>
          <a:p>
            <a:pPr marL="487350" lvl="1" indent="0">
              <a:buNone/>
            </a:pPr>
            <a:r>
              <a:rPr lang="en-US" sz="2200" dirty="0">
                <a:solidFill>
                  <a:schemeClr val="tx2"/>
                </a:solidFill>
                <a:latin typeface="+mn-lt"/>
              </a:rPr>
              <a:t>13.5.1 </a:t>
            </a:r>
            <a:r>
              <a:rPr lang="en-US" sz="2200" dirty="0">
                <a:latin typeface="+mn-lt"/>
              </a:rPr>
              <a:t>Moving Resource-Release Code to </a:t>
            </a:r>
            <a:r>
              <a:rPr lang="en-US" sz="2200" dirty="0" smtClean="0">
                <a:latin typeface="+mn-lt"/>
              </a:rPr>
              <a:t>a </a:t>
            </a:r>
            <a:r>
              <a:rPr lang="en-US" sz="2200" dirty="0" smtClean="0">
                <a:latin typeface="Consolas" panose="020B0609020204030204" pitchFamily="49" charset="0"/>
              </a:rPr>
              <a:t>finally</a:t>
            </a:r>
            <a:r>
              <a:rPr lang="en-US" sz="2200" dirty="0" smtClean="0">
                <a:latin typeface="+mn-lt"/>
              </a:rPr>
              <a:t> </a:t>
            </a:r>
            <a:r>
              <a:rPr lang="en-US" sz="2200" dirty="0">
                <a:latin typeface="+mn-lt"/>
              </a:rPr>
              <a:t>Block</a:t>
            </a:r>
          </a:p>
          <a:p>
            <a:pPr marL="487350" lvl="1" indent="0">
              <a:buNone/>
            </a:pPr>
            <a:r>
              <a:rPr lang="en-US" sz="2200" dirty="0">
                <a:solidFill>
                  <a:schemeClr val="tx2"/>
                </a:solidFill>
                <a:latin typeface="+mn-lt"/>
              </a:rPr>
              <a:t>13.5.2</a:t>
            </a:r>
            <a:r>
              <a:rPr lang="en-US" sz="2200" dirty="0">
                <a:latin typeface="+mn-lt"/>
              </a:rPr>
              <a:t> Demonstrating the </a:t>
            </a:r>
            <a:r>
              <a:rPr lang="en-US" sz="2200" dirty="0">
                <a:latin typeface="Consolas" panose="020B0609020204030204" pitchFamily="49" charset="0"/>
              </a:rPr>
              <a:t>finally</a:t>
            </a:r>
            <a:r>
              <a:rPr lang="en-US" sz="2200" dirty="0">
                <a:latin typeface="+mn-lt"/>
              </a:rPr>
              <a:t> Block</a:t>
            </a:r>
          </a:p>
          <a:p>
            <a:pPr marL="487350" lvl="1" indent="0">
              <a:buNone/>
            </a:pPr>
            <a:r>
              <a:rPr lang="en-US" sz="2200" dirty="0">
                <a:solidFill>
                  <a:schemeClr val="tx2"/>
                </a:solidFill>
                <a:latin typeface="+mn-lt"/>
              </a:rPr>
              <a:t>13.5.3</a:t>
            </a:r>
            <a:r>
              <a:rPr lang="en-US" sz="2200" dirty="0">
                <a:latin typeface="+mn-lt"/>
              </a:rPr>
              <a:t> Throwing Exceptions Using the </a:t>
            </a:r>
            <a:r>
              <a:rPr lang="en-US" sz="2200" dirty="0" smtClean="0">
                <a:latin typeface="Consolas" panose="020B0609020204030204" pitchFamily="49" charset="0"/>
              </a:rPr>
              <a:t>throw</a:t>
            </a:r>
            <a:r>
              <a:rPr lang="en-US" sz="2200" dirty="0" smtClean="0">
                <a:latin typeface="+mn-lt"/>
              </a:rPr>
              <a:t> Statement</a:t>
            </a:r>
            <a:endParaRPr lang="en-US" sz="2200" dirty="0">
              <a:latin typeface="+mn-lt"/>
            </a:endParaRPr>
          </a:p>
          <a:p>
            <a:pPr marL="487350" lvl="1" indent="0">
              <a:buNone/>
            </a:pPr>
            <a:r>
              <a:rPr lang="en-US" sz="2200" dirty="0">
                <a:solidFill>
                  <a:schemeClr val="tx2"/>
                </a:solidFill>
                <a:latin typeface="+mn-lt"/>
              </a:rPr>
              <a:t>13.5.4</a:t>
            </a:r>
            <a:r>
              <a:rPr lang="en-US" sz="2200" dirty="0">
                <a:latin typeface="+mn-lt"/>
              </a:rPr>
              <a:t> Rethrowing </a:t>
            </a:r>
            <a:r>
              <a:rPr lang="en-US" sz="2200" dirty="0" smtClean="0">
                <a:latin typeface="+mn-lt"/>
              </a:rPr>
              <a:t>Exceptions</a:t>
            </a:r>
          </a:p>
          <a:p>
            <a:pPr marL="487350" lvl="1" indent="0">
              <a:buNone/>
            </a:pPr>
            <a:r>
              <a:rPr lang="en-US" sz="2200" dirty="0">
                <a:solidFill>
                  <a:schemeClr val="tx2"/>
                </a:solidFill>
                <a:latin typeface="+mn-lt"/>
              </a:rPr>
              <a:t>13.5.5</a:t>
            </a:r>
            <a:r>
              <a:rPr lang="en-US" sz="2200" dirty="0">
                <a:latin typeface="+mn-lt"/>
              </a:rPr>
              <a:t> Returning After a </a:t>
            </a:r>
            <a:r>
              <a:rPr lang="en-US" sz="2200" dirty="0" smtClean="0">
                <a:latin typeface="Consolas" panose="020B0609020204030204" pitchFamily="49" charset="0"/>
              </a:rPr>
              <a:t>finally</a:t>
            </a:r>
            <a:r>
              <a:rPr lang="en-US" sz="2200" dirty="0" smtClean="0">
                <a:latin typeface="+mn-lt"/>
              </a:rPr>
              <a:t> Block</a:t>
            </a:r>
          </a:p>
        </p:txBody>
      </p:sp>
    </p:spTree>
    <p:extLst>
      <p:ext uri="{BB962C8B-B14F-4D97-AF65-F5344CB8AC3E}">
        <p14:creationId xmlns:p14="http://schemas.microsoft.com/office/powerpoint/2010/main" val="28285572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76249" cy="1066799"/>
          </a:xfrm>
        </p:spPr>
        <p:txBody>
          <a:bodyPr anchor="b"/>
          <a:lstStyle/>
          <a:p>
            <a:r>
              <a:rPr lang="en-US" sz="3200" dirty="0" smtClean="0"/>
              <a:t>Figure 13.4 </a:t>
            </a:r>
            <a:r>
              <a:rPr lang="en-US" sz="3200" dirty="0" smtClean="0">
                <a:latin typeface="Consolas" panose="020B0609020204030204" pitchFamily="49" charset="0"/>
              </a:rPr>
              <a:t>finally</a:t>
            </a:r>
            <a:r>
              <a:rPr lang="en-US" sz="3200" dirty="0" smtClean="0"/>
              <a:t> </a:t>
            </a:r>
            <a:r>
              <a:rPr lang="en-US" sz="3200" dirty="0"/>
              <a:t>Blocks Always Execute, Even When No Exception Occurs</a:t>
            </a:r>
            <a:r>
              <a:rPr lang="en-US" sz="3200" dirty="0" smtClean="0"/>
              <a:t> </a:t>
            </a:r>
            <a:r>
              <a:rPr lang="en-US" sz="2000" b="0" dirty="0" smtClean="0"/>
              <a:t>(9 of 9</a:t>
            </a:r>
            <a:r>
              <a:rPr lang="en-US" sz="2000" b="0" dirty="0"/>
              <a:t>)</a:t>
            </a:r>
            <a:endParaRPr lang="en-US" sz="2000" dirty="0"/>
          </a:p>
        </p:txBody>
      </p:sp>
      <p:pic>
        <p:nvPicPr>
          <p:cNvPr id="3" name="Picture 2" descr="The output for executing blocks when no exception occurs. Line 1: calling does not throw exception. Line 2: in does not throw exception. Line 3: finally executed in does not throw exception. Line 4: end of does not throw exception. Line 5: calling throw exception with catch. Line 6: in throw exception with catch. Line 7: message, colon, exception in throw exception with catch. Line 8: finally executed in throw exception with catch. Line 9: end of throw exception with catch. Line 10: calling throw exception without catch. Line 11: in throw exception without catch. Line 12: finally executed in throw exception without catch. Line 13: caught exception from throw exception without catch in main. Line 14: calling throw exception catch rethrow. Line 15: in throw exception catch rethrow. Line 16: message, colon, exception in throw exception catch rethrow. Line 17: finally executed in throw exception catch rethrow. Line 18: caught exception from throw exception catch rethrow, in m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647302"/>
            <a:ext cx="7909274" cy="4380591"/>
          </a:xfrm>
          <a:prstGeom prst="rect">
            <a:avLst/>
          </a:prstGeom>
        </p:spPr>
      </p:pic>
    </p:spTree>
    <p:extLst>
      <p:ext uri="{BB962C8B-B14F-4D97-AF65-F5344CB8AC3E}">
        <p14:creationId xmlns:p14="http://schemas.microsoft.com/office/powerpoint/2010/main" val="14289935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566030" cy="1097279"/>
          </a:xfrm>
        </p:spPr>
        <p:txBody>
          <a:bodyPr/>
          <a:lstStyle/>
          <a:p>
            <a:r>
              <a:rPr lang="en-US" dirty="0">
                <a:latin typeface="Times New Roman" panose="02020603050405020304" pitchFamily="18" charset="0"/>
                <a:cs typeface="Times New Roman" panose="02020603050405020304" pitchFamily="18" charset="0"/>
              </a:rPr>
              <a:t>13.5.3 Throwing Exceptions Using the </a:t>
            </a:r>
            <a:r>
              <a:rPr lang="en-US" dirty="0">
                <a:latin typeface="Consolas" panose="020B0609020204030204" pitchFamily="49" charset="0"/>
                <a:cs typeface="Times New Roman" panose="02020603050405020304" pitchFamily="18" charset="0"/>
              </a:rPr>
              <a:t>throw</a:t>
            </a:r>
            <a:r>
              <a:rPr lang="en-US" dirty="0">
                <a:latin typeface="Times New Roman" panose="02020603050405020304" pitchFamily="18" charset="0"/>
                <a:cs typeface="Times New Roman" panose="02020603050405020304" pitchFamily="18" charset="0"/>
              </a:rPr>
              <a:t> Statement</a:t>
            </a:r>
          </a:p>
        </p:txBody>
      </p:sp>
      <p:sp>
        <p:nvSpPr>
          <p:cNvPr id="3" name="Text Placeholder 2"/>
          <p:cNvSpPr>
            <a:spLocks noGrp="1"/>
          </p:cNvSpPr>
          <p:nvPr>
            <p:ph type="body" idx="1"/>
          </p:nvPr>
        </p:nvSpPr>
        <p:spPr>
          <a:xfrm>
            <a:off x="457200" y="1600201"/>
            <a:ext cx="8229600" cy="3108960"/>
          </a:xfrm>
        </p:spPr>
        <p:txBody>
          <a:bodyPr/>
          <a:lstStyle/>
          <a:p>
            <a:r>
              <a:rPr lang="en-US" sz="2400" dirty="0">
                <a:latin typeface="+mn-lt"/>
              </a:rPr>
              <a:t>You create and throw an exception with the </a:t>
            </a:r>
            <a:r>
              <a:rPr lang="en-US" sz="2400" b="1" dirty="0">
                <a:latin typeface="Consolas" panose="020B0609020204030204" pitchFamily="49" charset="0"/>
              </a:rPr>
              <a:t>throw</a:t>
            </a:r>
            <a:r>
              <a:rPr lang="en-US" sz="2400" dirty="0">
                <a:latin typeface="+mn-lt"/>
              </a:rPr>
              <a:t> </a:t>
            </a:r>
            <a:r>
              <a:rPr lang="en-US" sz="2400" b="1" dirty="0" smtClean="0">
                <a:latin typeface="+mn-lt"/>
              </a:rPr>
              <a:t>statement</a:t>
            </a:r>
            <a:endParaRPr lang="en-US" sz="2400" dirty="0">
              <a:latin typeface="+mn-lt"/>
            </a:endParaRPr>
          </a:p>
          <a:p>
            <a:r>
              <a:rPr lang="en-US" sz="2400" dirty="0">
                <a:latin typeface="+mn-lt"/>
              </a:rPr>
              <a:t>Executing the </a:t>
            </a:r>
            <a:r>
              <a:rPr lang="en-US" sz="2400" dirty="0">
                <a:latin typeface="Consolas" panose="020B0609020204030204" pitchFamily="49" charset="0"/>
              </a:rPr>
              <a:t>throw</a:t>
            </a:r>
            <a:r>
              <a:rPr lang="en-US" sz="2400" dirty="0">
                <a:latin typeface="+mn-lt"/>
              </a:rPr>
              <a:t> statement indicates that a problem has occurred in the code</a:t>
            </a:r>
            <a:r>
              <a:rPr lang="en-US" sz="2400" dirty="0" smtClean="0">
                <a:latin typeface="+mn-lt"/>
              </a:rPr>
              <a:t>.</a:t>
            </a:r>
            <a:endParaRPr lang="en-US" sz="2400" dirty="0">
              <a:latin typeface="+mn-lt"/>
            </a:endParaRPr>
          </a:p>
          <a:p>
            <a:r>
              <a:rPr lang="en-US" sz="2400" dirty="0">
                <a:latin typeface="+mn-lt"/>
              </a:rPr>
              <a:t>A </a:t>
            </a:r>
            <a:r>
              <a:rPr lang="en-US" sz="2400" dirty="0">
                <a:latin typeface="Consolas" panose="020B0609020204030204" pitchFamily="49" charset="0"/>
              </a:rPr>
              <a:t>throw</a:t>
            </a:r>
            <a:r>
              <a:rPr lang="en-US" sz="2400" dirty="0">
                <a:latin typeface="+mn-lt"/>
              </a:rPr>
              <a:t> statement specifies an object to be thrown. The operand of a </a:t>
            </a:r>
            <a:r>
              <a:rPr lang="en-US" sz="2400" dirty="0">
                <a:latin typeface="Consolas" panose="020B0609020204030204" pitchFamily="49" charset="0"/>
              </a:rPr>
              <a:t>throw</a:t>
            </a:r>
            <a:r>
              <a:rPr lang="en-US" sz="2400" dirty="0">
                <a:latin typeface="+mn-lt"/>
              </a:rPr>
              <a:t> statement can be of type </a:t>
            </a:r>
            <a:r>
              <a:rPr lang="en-US" sz="2400" dirty="0">
                <a:latin typeface="Consolas" panose="020B0609020204030204" pitchFamily="49" charset="0"/>
              </a:rPr>
              <a:t>Exception</a:t>
            </a:r>
            <a:r>
              <a:rPr lang="en-US" sz="2400" dirty="0">
                <a:latin typeface="+mn-lt"/>
              </a:rPr>
              <a:t> or of any type derived from class </a:t>
            </a:r>
            <a:r>
              <a:rPr lang="en-US" sz="2400" dirty="0">
                <a:latin typeface="Consolas" panose="020B0609020204030204" pitchFamily="49" charset="0"/>
              </a:rPr>
              <a:t>Exception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053736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13.5.4 Rethrowing Exceptions</a:t>
            </a:r>
          </a:p>
        </p:txBody>
      </p:sp>
      <p:sp>
        <p:nvSpPr>
          <p:cNvPr id="3" name="Text Placeholder 2"/>
          <p:cNvSpPr>
            <a:spLocks noGrp="1"/>
          </p:cNvSpPr>
          <p:nvPr>
            <p:ph type="body" idx="1"/>
          </p:nvPr>
        </p:nvSpPr>
        <p:spPr>
          <a:xfrm>
            <a:off x="457200" y="1600200"/>
            <a:ext cx="8229600" cy="4663440"/>
          </a:xfrm>
        </p:spPr>
        <p:txBody>
          <a:bodyPr/>
          <a:lstStyle/>
          <a:p>
            <a:r>
              <a:rPr lang="en-US" sz="2200" dirty="0">
                <a:latin typeface="+mn-lt"/>
              </a:rPr>
              <a:t>You also can rethrow an exception with a version of the </a:t>
            </a:r>
            <a:r>
              <a:rPr lang="en-US" sz="2200" dirty="0">
                <a:latin typeface="Consolas" panose="020B0609020204030204" pitchFamily="49" charset="0"/>
              </a:rPr>
              <a:t>throw</a:t>
            </a:r>
            <a:r>
              <a:rPr lang="en-US" sz="2200" dirty="0">
                <a:latin typeface="+mn-lt"/>
              </a:rPr>
              <a:t> statement which takes an operand that’s the reference to the exception that was caught</a:t>
            </a:r>
            <a:r>
              <a:rPr lang="en-US" sz="2200" dirty="0" smtClean="0">
                <a:latin typeface="+mn-lt"/>
              </a:rPr>
              <a:t>.</a:t>
            </a:r>
            <a:endParaRPr lang="en-US" sz="2200" dirty="0">
              <a:latin typeface="+mn-lt"/>
            </a:endParaRPr>
          </a:p>
          <a:p>
            <a:r>
              <a:rPr lang="en-US" sz="2200" dirty="0">
                <a:latin typeface="+mn-lt"/>
              </a:rPr>
              <a:t>This form of throw statement </a:t>
            </a:r>
            <a:r>
              <a:rPr lang="en-US" sz="2200" b="1" dirty="0">
                <a:latin typeface="+mn-lt"/>
              </a:rPr>
              <a:t>resets the throw point</a:t>
            </a:r>
            <a:r>
              <a:rPr lang="en-US" sz="2200" dirty="0">
                <a:latin typeface="+mn-lt"/>
              </a:rPr>
              <a:t>, so the original throw point’s stack-trace information is </a:t>
            </a:r>
            <a:r>
              <a:rPr lang="en-US" sz="2200" b="1" dirty="0">
                <a:latin typeface="+mn-lt"/>
              </a:rPr>
              <a:t>lost</a:t>
            </a:r>
            <a:r>
              <a:rPr lang="en-US" sz="2200" dirty="0" smtClean="0">
                <a:latin typeface="+mn-lt"/>
              </a:rPr>
              <a:t>.</a:t>
            </a:r>
            <a:endParaRPr lang="en-US" sz="2200" dirty="0">
              <a:latin typeface="+mn-lt"/>
            </a:endParaRPr>
          </a:p>
          <a:p>
            <a:r>
              <a:rPr lang="en-US" sz="2200" dirty="0">
                <a:latin typeface="+mn-lt"/>
              </a:rPr>
              <a:t>Later, you’ll see that after an exception is caught, you can create and throw a different type of exception object from the catch block and you can include the original exception as part of the new exception object</a:t>
            </a:r>
            <a:r>
              <a:rPr lang="en-US" sz="2200" dirty="0" smtClean="0">
                <a:latin typeface="+mn-lt"/>
              </a:rPr>
              <a:t>.</a:t>
            </a:r>
            <a:endParaRPr lang="en-US" sz="2200" dirty="0">
              <a:latin typeface="+mn-lt"/>
            </a:endParaRPr>
          </a:p>
          <a:p>
            <a:r>
              <a:rPr lang="en-US" sz="2200" dirty="0">
                <a:latin typeface="+mn-lt"/>
              </a:rPr>
              <a:t>Class library designers often do this to </a:t>
            </a:r>
            <a:r>
              <a:rPr lang="en-US" sz="2200" b="1" dirty="0">
                <a:latin typeface="+mn-lt"/>
              </a:rPr>
              <a:t>customize</a:t>
            </a:r>
            <a:r>
              <a:rPr lang="en-US" sz="2200" dirty="0">
                <a:latin typeface="+mn-lt"/>
              </a:rPr>
              <a:t> the exception types thrown from methods in their class libraries or to provide additional debugging </a:t>
            </a:r>
            <a:r>
              <a:rPr lang="en-US" sz="2200" dirty="0" smtClean="0">
                <a:latin typeface="+mn-lt"/>
              </a:rPr>
              <a:t>information</a:t>
            </a:r>
            <a:endParaRPr lang="en-US" sz="2200" dirty="0">
              <a:latin typeface="+mn-lt"/>
            </a:endParaRPr>
          </a:p>
        </p:txBody>
      </p:sp>
    </p:spTree>
    <p:extLst>
      <p:ext uri="{BB962C8B-B14F-4D97-AF65-F5344CB8AC3E}">
        <p14:creationId xmlns:p14="http://schemas.microsoft.com/office/powerpoint/2010/main" val="35257619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13.2</a:t>
            </a:r>
          </a:p>
        </p:txBody>
      </p:sp>
      <p:sp>
        <p:nvSpPr>
          <p:cNvPr id="3" name="Text Placeholder 2"/>
          <p:cNvSpPr>
            <a:spLocks noGrp="1"/>
          </p:cNvSpPr>
          <p:nvPr>
            <p:ph type="body" idx="1"/>
          </p:nvPr>
        </p:nvSpPr>
        <p:spPr>
          <a:xfrm>
            <a:off x="457200" y="1600201"/>
            <a:ext cx="7924800" cy="2647334"/>
          </a:xfrm>
        </p:spPr>
        <p:txBody>
          <a:bodyPr/>
          <a:lstStyle/>
          <a:p>
            <a:pPr marL="0" indent="0">
              <a:buNone/>
            </a:pPr>
            <a:r>
              <a:rPr lang="en-US" sz="2400" dirty="0">
                <a:latin typeface="+mn-lt"/>
              </a:rPr>
              <a:t>In general, it’s considered better practice to throw a new exception and pass the </a:t>
            </a:r>
            <a:r>
              <a:rPr lang="en-US" sz="2400" dirty="0" smtClean="0">
                <a:latin typeface="+mn-lt"/>
              </a:rPr>
              <a:t>original one </a:t>
            </a:r>
            <a:r>
              <a:rPr lang="en-US" sz="2400" dirty="0">
                <a:latin typeface="+mn-lt"/>
              </a:rPr>
              <a:t>to the new exception’s constructor, rather than rethrowing the original exception. </a:t>
            </a:r>
            <a:r>
              <a:rPr lang="en-US" sz="2400" dirty="0" smtClean="0">
                <a:latin typeface="+mn-lt"/>
              </a:rPr>
              <a:t>This maintains </a:t>
            </a:r>
            <a:r>
              <a:rPr lang="en-US" sz="2400" dirty="0">
                <a:latin typeface="+mn-lt"/>
              </a:rPr>
              <a:t>all of the stack-trace information from the original exception. We </a:t>
            </a:r>
            <a:r>
              <a:rPr lang="en-US" sz="2400" dirty="0" smtClean="0">
                <a:latin typeface="+mn-lt"/>
              </a:rPr>
              <a:t>demonstrate passing </a:t>
            </a:r>
            <a:r>
              <a:rPr lang="en-US" sz="2400" dirty="0">
                <a:latin typeface="+mn-lt"/>
              </a:rPr>
              <a:t>an existing exception to a new exception’s constructor in Section </a:t>
            </a:r>
            <a:r>
              <a:rPr lang="en-US" sz="2400" dirty="0" smtClean="0">
                <a:latin typeface="+mn-lt"/>
              </a:rPr>
              <a:t>13.7.3.</a:t>
            </a:r>
            <a:endParaRPr lang="en-US" sz="2400" dirty="0">
              <a:latin typeface="+mn-lt"/>
            </a:endParaRPr>
          </a:p>
        </p:txBody>
      </p:sp>
    </p:spTree>
    <p:extLst>
      <p:ext uri="{BB962C8B-B14F-4D97-AF65-F5344CB8AC3E}">
        <p14:creationId xmlns:p14="http://schemas.microsoft.com/office/powerpoint/2010/main" val="4325690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13.5.5 Returning After a </a:t>
            </a:r>
            <a:r>
              <a:rPr lang="en-US" dirty="0">
                <a:latin typeface="Consolas" panose="020B0609020204030204" pitchFamily="49" charset="0"/>
                <a:cs typeface="Times New Roman" panose="02020603050405020304" pitchFamily="18" charset="0"/>
              </a:rPr>
              <a:t>finally</a:t>
            </a:r>
            <a:r>
              <a:rPr lang="en-US" dirty="0">
                <a:latin typeface="Times New Roman" panose="02020603050405020304" pitchFamily="18" charset="0"/>
                <a:cs typeface="Times New Roman" panose="02020603050405020304" pitchFamily="18" charset="0"/>
              </a:rPr>
              <a:t> Block</a:t>
            </a:r>
          </a:p>
        </p:txBody>
      </p:sp>
      <p:sp>
        <p:nvSpPr>
          <p:cNvPr id="3" name="Text Placeholder 2"/>
          <p:cNvSpPr>
            <a:spLocks noGrp="1"/>
          </p:cNvSpPr>
          <p:nvPr>
            <p:ph type="body" idx="1"/>
          </p:nvPr>
        </p:nvSpPr>
        <p:spPr>
          <a:xfrm>
            <a:off x="457199" y="1600200"/>
            <a:ext cx="8229601" cy="4731589"/>
          </a:xfrm>
        </p:spPr>
        <p:txBody>
          <a:bodyPr/>
          <a:lstStyle/>
          <a:p>
            <a:r>
              <a:rPr lang="en-US" sz="1800" dirty="0">
                <a:latin typeface="+mn-lt"/>
              </a:rPr>
              <a:t>If a </a:t>
            </a:r>
            <a:r>
              <a:rPr lang="en-US" sz="1800" dirty="0">
                <a:latin typeface="Consolas" panose="020B0609020204030204" pitchFamily="49" charset="0"/>
              </a:rPr>
              <a:t>try</a:t>
            </a:r>
            <a:r>
              <a:rPr lang="en-US" sz="1800" dirty="0">
                <a:latin typeface="+mn-lt"/>
              </a:rPr>
              <a:t> block successfully completes, or if a </a:t>
            </a:r>
            <a:r>
              <a:rPr lang="en-US" sz="1800" dirty="0">
                <a:latin typeface="Consolas" panose="020B0609020204030204" pitchFamily="49" charset="0"/>
              </a:rPr>
              <a:t>catch</a:t>
            </a:r>
            <a:r>
              <a:rPr lang="en-US" sz="1800" dirty="0">
                <a:latin typeface="+mn-lt"/>
              </a:rPr>
              <a:t> block catches and handles an exception, the program continues its execution with the next statement after the </a:t>
            </a:r>
            <a:r>
              <a:rPr lang="en-US" sz="1800" dirty="0">
                <a:latin typeface="Consolas" panose="020B0609020204030204" pitchFamily="49" charset="0"/>
              </a:rPr>
              <a:t>finally</a:t>
            </a:r>
            <a:r>
              <a:rPr lang="en-US" sz="1800" dirty="0">
                <a:latin typeface="+mn-lt"/>
              </a:rPr>
              <a:t> block</a:t>
            </a:r>
            <a:r>
              <a:rPr lang="en-US" sz="1800" dirty="0" smtClean="0">
                <a:latin typeface="+mn-lt"/>
              </a:rPr>
              <a:t>.</a:t>
            </a:r>
            <a:endParaRPr lang="en-US" sz="1800" dirty="0">
              <a:latin typeface="+mn-lt"/>
            </a:endParaRPr>
          </a:p>
          <a:p>
            <a:r>
              <a:rPr lang="en-US" sz="1800" dirty="0">
                <a:latin typeface="+mn-lt"/>
              </a:rPr>
              <a:t>If an exception is not caught, or if a </a:t>
            </a:r>
            <a:r>
              <a:rPr lang="en-US" sz="1800" dirty="0">
                <a:latin typeface="Consolas" panose="020B0609020204030204" pitchFamily="49" charset="0"/>
              </a:rPr>
              <a:t>catch</a:t>
            </a:r>
            <a:r>
              <a:rPr lang="en-US" sz="1800" dirty="0">
                <a:latin typeface="+mn-lt"/>
              </a:rPr>
              <a:t> block rethrows an exception, program control continues in the next enclosing </a:t>
            </a:r>
            <a:r>
              <a:rPr lang="en-US" sz="1800" dirty="0">
                <a:latin typeface="Consolas" panose="020B0609020204030204" pitchFamily="49" charset="0"/>
              </a:rPr>
              <a:t>try</a:t>
            </a:r>
            <a:r>
              <a:rPr lang="en-US" sz="1800" dirty="0">
                <a:latin typeface="+mn-lt"/>
              </a:rPr>
              <a:t> block</a:t>
            </a:r>
            <a:r>
              <a:rPr lang="en-US" sz="1800" dirty="0" smtClean="0">
                <a:latin typeface="+mn-lt"/>
              </a:rPr>
              <a:t>.</a:t>
            </a:r>
            <a:endParaRPr lang="en-US" sz="1800" dirty="0">
              <a:latin typeface="+mn-lt"/>
            </a:endParaRPr>
          </a:p>
          <a:p>
            <a:r>
              <a:rPr lang="en-US" sz="1800" dirty="0">
                <a:latin typeface="+mn-lt"/>
              </a:rPr>
              <a:t>The enclosing </a:t>
            </a:r>
            <a:r>
              <a:rPr lang="en-US" sz="1800" dirty="0">
                <a:latin typeface="Consolas" panose="020B0609020204030204" pitchFamily="49" charset="0"/>
              </a:rPr>
              <a:t>try</a:t>
            </a:r>
            <a:r>
              <a:rPr lang="en-US" sz="1800" dirty="0">
                <a:latin typeface="+mn-lt"/>
              </a:rPr>
              <a:t> could be in the calling method or in one of its callers</a:t>
            </a:r>
            <a:r>
              <a:rPr lang="en-US" sz="1800" dirty="0" smtClean="0">
                <a:latin typeface="+mn-lt"/>
              </a:rPr>
              <a:t>.</a:t>
            </a:r>
            <a:endParaRPr lang="en-US" sz="1800" dirty="0">
              <a:latin typeface="+mn-lt"/>
            </a:endParaRPr>
          </a:p>
          <a:p>
            <a:r>
              <a:rPr lang="en-US" sz="1800" dirty="0">
                <a:latin typeface="+mn-lt"/>
              </a:rPr>
              <a:t>It also is possible to nest a </a:t>
            </a:r>
            <a:r>
              <a:rPr lang="en-US" sz="1800" dirty="0">
                <a:latin typeface="Consolas" panose="020B0609020204030204" pitchFamily="49" charset="0"/>
              </a:rPr>
              <a:t>try</a:t>
            </a:r>
            <a:r>
              <a:rPr lang="en-US" sz="1800" dirty="0">
                <a:latin typeface="+mn-lt"/>
              </a:rPr>
              <a:t> statement in a </a:t>
            </a:r>
            <a:r>
              <a:rPr lang="en-US" sz="1800" dirty="0">
                <a:latin typeface="Consolas" panose="020B0609020204030204" pitchFamily="49" charset="0"/>
              </a:rPr>
              <a:t>try</a:t>
            </a:r>
            <a:r>
              <a:rPr lang="en-US" sz="1800" dirty="0">
                <a:latin typeface="+mn-lt"/>
              </a:rPr>
              <a:t> block; in such a case, the outer </a:t>
            </a:r>
            <a:r>
              <a:rPr lang="en-US" sz="1800" dirty="0">
                <a:latin typeface="Consolas" panose="020B0609020204030204" pitchFamily="49" charset="0"/>
              </a:rPr>
              <a:t>try</a:t>
            </a:r>
            <a:r>
              <a:rPr lang="en-US" sz="1800" dirty="0">
                <a:latin typeface="+mn-lt"/>
              </a:rPr>
              <a:t> statement’s </a:t>
            </a:r>
            <a:r>
              <a:rPr lang="en-US" sz="1800" dirty="0">
                <a:latin typeface="Consolas" panose="020B0609020204030204" pitchFamily="49" charset="0"/>
              </a:rPr>
              <a:t>catch</a:t>
            </a:r>
            <a:r>
              <a:rPr lang="en-US" sz="1800" dirty="0">
                <a:latin typeface="+mn-lt"/>
              </a:rPr>
              <a:t> blocks would process any exceptions that were not caught in the inner </a:t>
            </a:r>
            <a:r>
              <a:rPr lang="en-US" sz="1800" dirty="0">
                <a:latin typeface="Consolas" panose="020B0609020204030204" pitchFamily="49" charset="0"/>
              </a:rPr>
              <a:t>try</a:t>
            </a:r>
            <a:r>
              <a:rPr lang="en-US" sz="1800" dirty="0">
                <a:latin typeface="+mn-lt"/>
              </a:rPr>
              <a:t> statement</a:t>
            </a:r>
            <a:r>
              <a:rPr lang="en-US" sz="1800" dirty="0" smtClean="0">
                <a:latin typeface="+mn-lt"/>
              </a:rPr>
              <a:t>.</a:t>
            </a:r>
            <a:endParaRPr lang="en-US" sz="1800" dirty="0">
              <a:latin typeface="+mn-lt"/>
            </a:endParaRPr>
          </a:p>
          <a:p>
            <a:r>
              <a:rPr lang="en-US" sz="1800" dirty="0">
                <a:latin typeface="+mn-lt"/>
              </a:rPr>
              <a:t>If a </a:t>
            </a:r>
            <a:r>
              <a:rPr lang="en-US" sz="1800" dirty="0">
                <a:latin typeface="Consolas" panose="020B0609020204030204" pitchFamily="49" charset="0"/>
              </a:rPr>
              <a:t>try</a:t>
            </a:r>
            <a:r>
              <a:rPr lang="en-US" sz="1800" dirty="0">
                <a:latin typeface="+mn-lt"/>
              </a:rPr>
              <a:t> block executes and has a corresponding </a:t>
            </a:r>
            <a:r>
              <a:rPr lang="en-US" sz="1800" dirty="0">
                <a:latin typeface="Consolas" panose="020B0609020204030204" pitchFamily="49" charset="0"/>
              </a:rPr>
              <a:t>finally</a:t>
            </a:r>
            <a:r>
              <a:rPr lang="en-US" sz="1800" dirty="0">
                <a:latin typeface="+mn-lt"/>
              </a:rPr>
              <a:t> block, the </a:t>
            </a:r>
            <a:r>
              <a:rPr lang="en-US" sz="1800" dirty="0">
                <a:latin typeface="Consolas" panose="020B0609020204030204" pitchFamily="49" charset="0"/>
              </a:rPr>
              <a:t>finally</a:t>
            </a:r>
            <a:r>
              <a:rPr lang="en-US" sz="1800" dirty="0">
                <a:latin typeface="+mn-lt"/>
              </a:rPr>
              <a:t> block executes even if the </a:t>
            </a:r>
            <a:r>
              <a:rPr lang="en-US" sz="1800" dirty="0">
                <a:latin typeface="Consolas" panose="020B0609020204030204" pitchFamily="49" charset="0"/>
              </a:rPr>
              <a:t>try</a:t>
            </a:r>
            <a:r>
              <a:rPr lang="en-US" sz="1800" dirty="0">
                <a:latin typeface="+mn-lt"/>
              </a:rPr>
              <a:t> block terminates due to a </a:t>
            </a:r>
            <a:r>
              <a:rPr lang="en-US" sz="1800" dirty="0">
                <a:latin typeface="Consolas" panose="020B0609020204030204" pitchFamily="49" charset="0"/>
              </a:rPr>
              <a:t>return </a:t>
            </a:r>
            <a:r>
              <a:rPr lang="en-US" sz="1800" dirty="0">
                <a:latin typeface="+mn-lt"/>
              </a:rPr>
              <a:t>statement</a:t>
            </a:r>
            <a:r>
              <a:rPr lang="en-US" sz="1800" dirty="0" smtClean="0">
                <a:latin typeface="+mn-lt"/>
              </a:rPr>
              <a:t>.</a:t>
            </a:r>
            <a:endParaRPr lang="en-US" sz="1800" dirty="0">
              <a:latin typeface="+mn-lt"/>
            </a:endParaRPr>
          </a:p>
          <a:p>
            <a:r>
              <a:rPr lang="en-US" sz="1800" dirty="0">
                <a:latin typeface="+mn-lt"/>
              </a:rPr>
              <a:t>The return occurs after the execution of the </a:t>
            </a:r>
            <a:r>
              <a:rPr lang="en-US" sz="1800" dirty="0">
                <a:latin typeface="Consolas" panose="020B0609020204030204" pitchFamily="49" charset="0"/>
              </a:rPr>
              <a:t>finally</a:t>
            </a:r>
            <a:r>
              <a:rPr lang="en-US" sz="1800" dirty="0">
                <a:latin typeface="+mn-lt"/>
              </a:rPr>
              <a:t> block</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41383330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13.3</a:t>
            </a:r>
          </a:p>
        </p:txBody>
      </p:sp>
      <p:sp>
        <p:nvSpPr>
          <p:cNvPr id="3" name="Text Placeholder 2"/>
          <p:cNvSpPr>
            <a:spLocks noGrp="1"/>
          </p:cNvSpPr>
          <p:nvPr>
            <p:ph type="body" idx="1"/>
          </p:nvPr>
        </p:nvSpPr>
        <p:spPr>
          <a:xfrm>
            <a:off x="457200" y="1600201"/>
            <a:ext cx="8229600" cy="2042160"/>
          </a:xfrm>
        </p:spPr>
        <p:txBody>
          <a:bodyPr/>
          <a:lstStyle/>
          <a:p>
            <a:pPr marL="0" indent="0">
              <a:buNone/>
            </a:pPr>
            <a:r>
              <a:rPr lang="en-US" sz="2400" dirty="0">
                <a:latin typeface="+mn-lt"/>
              </a:rPr>
              <a:t>If an uncaught exception is awaiting processing when the </a:t>
            </a:r>
            <a:r>
              <a:rPr lang="en-US" sz="2400" dirty="0">
                <a:latin typeface="Consolas" panose="020B0609020204030204" pitchFamily="49" charset="0"/>
              </a:rPr>
              <a:t>finally</a:t>
            </a:r>
            <a:r>
              <a:rPr lang="en-US" sz="2400" dirty="0">
                <a:latin typeface="+mn-lt"/>
              </a:rPr>
              <a:t> block executes, and </a:t>
            </a:r>
            <a:r>
              <a:rPr lang="en-US" sz="2400" dirty="0" smtClean="0">
                <a:latin typeface="+mn-lt"/>
              </a:rPr>
              <a:t>the </a:t>
            </a:r>
            <a:r>
              <a:rPr lang="en-US" sz="2400" dirty="0" smtClean="0">
                <a:latin typeface="Consolas" panose="020B0609020204030204" pitchFamily="49" charset="0"/>
              </a:rPr>
              <a:t>finally</a:t>
            </a:r>
            <a:r>
              <a:rPr lang="en-US" sz="2400" dirty="0" smtClean="0">
                <a:latin typeface="+mn-lt"/>
              </a:rPr>
              <a:t> </a:t>
            </a:r>
            <a:r>
              <a:rPr lang="en-US" sz="2400" dirty="0">
                <a:latin typeface="+mn-lt"/>
              </a:rPr>
              <a:t>block throws a new exception that’s not caught in the </a:t>
            </a:r>
            <a:r>
              <a:rPr lang="en-US" sz="2400" dirty="0">
                <a:latin typeface="Consolas" panose="020B0609020204030204" pitchFamily="49" charset="0"/>
              </a:rPr>
              <a:t>finally</a:t>
            </a:r>
            <a:r>
              <a:rPr lang="en-US" sz="2400" dirty="0">
                <a:latin typeface="+mn-lt"/>
              </a:rPr>
              <a:t> block, the </a:t>
            </a:r>
            <a:r>
              <a:rPr lang="en-US" sz="2400" dirty="0" smtClean="0">
                <a:latin typeface="+mn-lt"/>
              </a:rPr>
              <a:t>first exception </a:t>
            </a:r>
            <a:r>
              <a:rPr lang="en-US" sz="2400" dirty="0">
                <a:latin typeface="+mn-lt"/>
              </a:rPr>
              <a:t>is lost, and the new exception is passed to the next enclosing </a:t>
            </a:r>
            <a:r>
              <a:rPr lang="en-US" sz="2400" dirty="0">
                <a:latin typeface="Consolas" panose="020B0609020204030204" pitchFamily="49" charset="0"/>
              </a:rPr>
              <a:t>try</a:t>
            </a:r>
            <a:r>
              <a:rPr lang="en-US" sz="2400" dirty="0">
                <a:latin typeface="+mn-lt"/>
              </a:rPr>
              <a:t> block.</a:t>
            </a:r>
          </a:p>
        </p:txBody>
      </p:sp>
    </p:spTree>
    <p:extLst>
      <p:ext uri="{BB962C8B-B14F-4D97-AF65-F5344CB8AC3E}">
        <p14:creationId xmlns:p14="http://schemas.microsoft.com/office/powerpoint/2010/main" val="539117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13.4</a:t>
            </a:r>
          </a:p>
        </p:txBody>
      </p:sp>
      <p:sp>
        <p:nvSpPr>
          <p:cNvPr id="3" name="Text Placeholder 2"/>
          <p:cNvSpPr>
            <a:spLocks noGrp="1"/>
          </p:cNvSpPr>
          <p:nvPr>
            <p:ph type="body" idx="1"/>
          </p:nvPr>
        </p:nvSpPr>
        <p:spPr>
          <a:xfrm>
            <a:off x="457200" y="1600201"/>
            <a:ext cx="8229600" cy="2194560"/>
          </a:xfrm>
        </p:spPr>
        <p:txBody>
          <a:bodyPr/>
          <a:lstStyle/>
          <a:p>
            <a:pPr marL="0" indent="0">
              <a:buNone/>
            </a:pPr>
            <a:r>
              <a:rPr lang="en-US" sz="2400" dirty="0">
                <a:latin typeface="+mn-lt"/>
              </a:rPr>
              <a:t>When placing code that can throw an exception in a </a:t>
            </a:r>
            <a:r>
              <a:rPr lang="en-US" sz="2400" dirty="0">
                <a:latin typeface="Consolas" panose="020B0609020204030204" pitchFamily="49" charset="0"/>
              </a:rPr>
              <a:t>finally</a:t>
            </a:r>
            <a:r>
              <a:rPr lang="en-US" sz="2400" dirty="0">
                <a:latin typeface="+mn-lt"/>
              </a:rPr>
              <a:t> block, always enclose </a:t>
            </a:r>
            <a:r>
              <a:rPr lang="en-US" sz="2400" dirty="0" smtClean="0">
                <a:latin typeface="+mn-lt"/>
              </a:rPr>
              <a:t>the code </a:t>
            </a:r>
            <a:r>
              <a:rPr lang="en-US" sz="2400" dirty="0">
                <a:latin typeface="+mn-lt"/>
              </a:rPr>
              <a:t>in a </a:t>
            </a:r>
            <a:r>
              <a:rPr lang="en-US" sz="2400" dirty="0">
                <a:latin typeface="Consolas" panose="020B0609020204030204" pitchFamily="49" charset="0"/>
              </a:rPr>
              <a:t>try</a:t>
            </a:r>
            <a:r>
              <a:rPr lang="en-US" sz="2400" dirty="0">
                <a:latin typeface="+mn-lt"/>
              </a:rPr>
              <a:t> statement that catches the appropriate exception types. This prevents the </a:t>
            </a:r>
            <a:r>
              <a:rPr lang="en-US" sz="2400" dirty="0" smtClean="0">
                <a:latin typeface="+mn-lt"/>
              </a:rPr>
              <a:t>loss of </a:t>
            </a:r>
            <a:r>
              <a:rPr lang="en-US" sz="2400" dirty="0">
                <a:latin typeface="+mn-lt"/>
              </a:rPr>
              <a:t>any uncaught and rethrown exceptions that occur before the </a:t>
            </a:r>
            <a:r>
              <a:rPr lang="en-US" sz="2400" dirty="0">
                <a:latin typeface="Consolas" panose="020B0609020204030204" pitchFamily="49" charset="0"/>
              </a:rPr>
              <a:t>finally</a:t>
            </a:r>
            <a:r>
              <a:rPr lang="en-US" sz="2400" dirty="0">
                <a:latin typeface="+mn-lt"/>
              </a:rPr>
              <a:t> block executes.</a:t>
            </a:r>
          </a:p>
        </p:txBody>
      </p:sp>
    </p:spTree>
    <p:extLst>
      <p:ext uri="{BB962C8B-B14F-4D97-AF65-F5344CB8AC3E}">
        <p14:creationId xmlns:p14="http://schemas.microsoft.com/office/powerpoint/2010/main" val="3620738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13.3</a:t>
            </a:r>
          </a:p>
        </p:txBody>
      </p:sp>
      <p:sp>
        <p:nvSpPr>
          <p:cNvPr id="3" name="Text Placeholder 2"/>
          <p:cNvSpPr>
            <a:spLocks noGrp="1"/>
          </p:cNvSpPr>
          <p:nvPr>
            <p:ph type="body" idx="1"/>
          </p:nvPr>
        </p:nvSpPr>
        <p:spPr>
          <a:xfrm>
            <a:off x="457200" y="1600201"/>
            <a:ext cx="8229600" cy="3078480"/>
          </a:xfrm>
        </p:spPr>
        <p:txBody>
          <a:bodyPr/>
          <a:lstStyle/>
          <a:p>
            <a:pPr marL="0" indent="0">
              <a:buNone/>
            </a:pPr>
            <a:r>
              <a:rPr lang="en-US" sz="2400" dirty="0">
                <a:latin typeface="+mn-lt"/>
              </a:rPr>
              <a:t>Do not place </a:t>
            </a:r>
            <a:r>
              <a:rPr lang="en-US" sz="2400" dirty="0">
                <a:latin typeface="Consolas" panose="020B0609020204030204" pitchFamily="49" charset="0"/>
              </a:rPr>
              <a:t>try</a:t>
            </a:r>
            <a:r>
              <a:rPr lang="en-US" sz="2400" dirty="0">
                <a:latin typeface="+mn-lt"/>
              </a:rPr>
              <a:t> blocks around every statement that might throw an exception—this </a:t>
            </a:r>
            <a:r>
              <a:rPr lang="en-US" sz="2400" dirty="0" smtClean="0">
                <a:latin typeface="+mn-lt"/>
              </a:rPr>
              <a:t>can make </a:t>
            </a:r>
            <a:r>
              <a:rPr lang="en-US" sz="2400" dirty="0">
                <a:latin typeface="+mn-lt"/>
              </a:rPr>
              <a:t>programs difficult to read. Instead, place one </a:t>
            </a:r>
            <a:r>
              <a:rPr lang="en-US" sz="2400" dirty="0">
                <a:latin typeface="Consolas" panose="020B0609020204030204" pitchFamily="49" charset="0"/>
              </a:rPr>
              <a:t>try</a:t>
            </a:r>
            <a:r>
              <a:rPr lang="en-US" sz="2400" dirty="0">
                <a:latin typeface="+mn-lt"/>
              </a:rPr>
              <a:t> block around a significant </a:t>
            </a:r>
            <a:r>
              <a:rPr lang="en-US" sz="2400" dirty="0" smtClean="0">
                <a:latin typeface="+mn-lt"/>
              </a:rPr>
              <a:t>portion of </a:t>
            </a:r>
            <a:r>
              <a:rPr lang="en-US" sz="2400" dirty="0">
                <a:latin typeface="+mn-lt"/>
              </a:rPr>
              <a:t>code, and follow this </a:t>
            </a:r>
            <a:r>
              <a:rPr lang="en-US" sz="2400" dirty="0">
                <a:latin typeface="Consolas" panose="020B0609020204030204" pitchFamily="49" charset="0"/>
              </a:rPr>
              <a:t>try</a:t>
            </a:r>
            <a:r>
              <a:rPr lang="en-US" sz="2400" dirty="0">
                <a:latin typeface="+mn-lt"/>
              </a:rPr>
              <a:t> block with </a:t>
            </a:r>
            <a:r>
              <a:rPr lang="en-US" sz="2400" dirty="0">
                <a:latin typeface="Consolas" panose="020B0609020204030204" pitchFamily="49" charset="0"/>
              </a:rPr>
              <a:t>catch</a:t>
            </a:r>
            <a:r>
              <a:rPr lang="en-US" sz="2400" dirty="0">
                <a:latin typeface="+mn-lt"/>
              </a:rPr>
              <a:t> blocks that handle each possible </a:t>
            </a:r>
            <a:r>
              <a:rPr lang="en-US" sz="2400" dirty="0" smtClean="0">
                <a:latin typeface="+mn-lt"/>
              </a:rPr>
              <a:t>exception. Then </a:t>
            </a:r>
            <a:r>
              <a:rPr lang="en-US" sz="2400" dirty="0">
                <a:latin typeface="+mn-lt"/>
              </a:rPr>
              <a:t>follow the </a:t>
            </a:r>
            <a:r>
              <a:rPr lang="en-US" sz="2400" dirty="0">
                <a:latin typeface="Consolas" panose="020B0609020204030204" pitchFamily="49" charset="0"/>
              </a:rPr>
              <a:t>catch</a:t>
            </a:r>
            <a:r>
              <a:rPr lang="en-US" sz="2400" dirty="0">
                <a:latin typeface="+mn-lt"/>
              </a:rPr>
              <a:t> blocks with a single </a:t>
            </a:r>
            <a:r>
              <a:rPr lang="en-US" sz="2400" dirty="0">
                <a:latin typeface="Consolas" panose="020B0609020204030204" pitchFamily="49" charset="0"/>
              </a:rPr>
              <a:t>finally</a:t>
            </a:r>
            <a:r>
              <a:rPr lang="en-US" sz="2400" dirty="0">
                <a:latin typeface="+mn-lt"/>
              </a:rPr>
              <a:t> block. Use separate </a:t>
            </a:r>
            <a:r>
              <a:rPr lang="en-US" sz="2400" dirty="0">
                <a:latin typeface="Consolas" panose="020B0609020204030204" pitchFamily="49" charset="0"/>
              </a:rPr>
              <a:t>try</a:t>
            </a:r>
            <a:r>
              <a:rPr lang="en-US" sz="2400" dirty="0">
                <a:latin typeface="+mn-lt"/>
              </a:rPr>
              <a:t> blocks </a:t>
            </a:r>
            <a:r>
              <a:rPr lang="en-US" sz="2400" dirty="0" smtClean="0">
                <a:latin typeface="+mn-lt"/>
              </a:rPr>
              <a:t>to distinguish </a:t>
            </a:r>
            <a:r>
              <a:rPr lang="en-US" sz="2400" dirty="0">
                <a:latin typeface="+mn-lt"/>
              </a:rPr>
              <a:t>between multiple statements that can throw the same exception type.</a:t>
            </a:r>
          </a:p>
        </p:txBody>
      </p:sp>
    </p:spTree>
    <p:extLst>
      <p:ext uri="{BB962C8B-B14F-4D97-AF65-F5344CB8AC3E}">
        <p14:creationId xmlns:p14="http://schemas.microsoft.com/office/powerpoint/2010/main" val="29875140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13.6 The </a:t>
            </a:r>
            <a:r>
              <a:rPr lang="en-US" altLang="ja-JP" dirty="0">
                <a:latin typeface="Times New Roman" panose="02020603050405020304" pitchFamily="18" charset="0"/>
                <a:cs typeface="Times New Roman" panose="02020603050405020304" pitchFamily="18" charset="0"/>
              </a:rPr>
              <a:t>using </a:t>
            </a:r>
            <a:r>
              <a:rPr lang="en-US" altLang="ja-JP" dirty="0" smtClean="0">
                <a:latin typeface="Times New Roman" panose="02020603050405020304" pitchFamily="18" charset="0"/>
                <a:cs typeface="Times New Roman" panose="02020603050405020304" pitchFamily="18" charset="0"/>
              </a:rPr>
              <a:t>Statement </a:t>
            </a:r>
            <a:r>
              <a:rPr lang="en-US" altLang="ja-JP"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924664"/>
          </a:xfrm>
        </p:spPr>
        <p:txBody>
          <a:bodyPr/>
          <a:lstStyle/>
          <a:p>
            <a:r>
              <a:rPr lang="en-US" altLang="ja-JP" sz="2400" dirty="0">
                <a:latin typeface="+mn-lt"/>
              </a:rPr>
              <a:t>The using statement simplifies writing code in which you obtain a resource.</a:t>
            </a:r>
          </a:p>
          <a:p>
            <a:r>
              <a:rPr lang="en-US" altLang="ja-JP" sz="2400" dirty="0">
                <a:latin typeface="+mn-lt"/>
              </a:rPr>
              <a:t>The general form of a using statement is</a:t>
            </a:r>
            <a:r>
              <a:rPr lang="en-US" altLang="ja-JP" sz="2400" dirty="0" smtClean="0">
                <a:latin typeface="+mn-lt"/>
              </a:rPr>
              <a:t>:</a:t>
            </a:r>
          </a:p>
          <a:p>
            <a:pPr marL="741600" indent="-284400">
              <a:spcBef>
                <a:spcPts val="600"/>
              </a:spcBef>
              <a:buFont typeface="Arial" panose="020B0604020202020204" pitchFamily="34" charset="0"/>
              <a:buChar char="–"/>
            </a:pPr>
            <a:r>
              <a:rPr lang="en-US" altLang="ja-JP" sz="2400" dirty="0">
                <a:latin typeface="+mn-lt"/>
              </a:rPr>
              <a:t> </a:t>
            </a:r>
            <a:endParaRPr lang="en-US" altLang="ja-JP" sz="2400" dirty="0" smtClean="0">
              <a:latin typeface="+mn-lt"/>
            </a:endParaRPr>
          </a:p>
        </p:txBody>
      </p:sp>
      <p:pic>
        <p:nvPicPr>
          <p:cNvPr id="6" name="Picture 5" descr="Code has 4 lines, as follows. Line 1. Using left parenthesis v a r example object equals new example class left parenthesis right parenthesis right parenthesis. Line 2. Left brace. Line 3, indented once. Example object period some method left parenthesis right parenthesis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105" y="3170507"/>
            <a:ext cx="7175907" cy="1290051"/>
          </a:xfrm>
          <a:prstGeom prst="rect">
            <a:avLst/>
          </a:prstGeom>
        </p:spPr>
      </p:pic>
    </p:spTree>
    <p:extLst>
      <p:ext uri="{BB962C8B-B14F-4D97-AF65-F5344CB8AC3E}">
        <p14:creationId xmlns:p14="http://schemas.microsoft.com/office/powerpoint/2010/main" val="22720292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13.6 The </a:t>
            </a:r>
            <a:r>
              <a:rPr lang="en-US" altLang="ja-JP" dirty="0">
                <a:latin typeface="Times New Roman" panose="02020603050405020304" pitchFamily="18" charset="0"/>
                <a:cs typeface="Times New Roman" panose="02020603050405020304" pitchFamily="18" charset="0"/>
              </a:rPr>
              <a:t>using S</a:t>
            </a:r>
            <a:r>
              <a:rPr lang="en-US" altLang="ja-JP" dirty="0" smtClean="0">
                <a:latin typeface="Times New Roman" panose="02020603050405020304" pitchFamily="18" charset="0"/>
                <a:cs typeface="Times New Roman" panose="02020603050405020304" pitchFamily="18" charset="0"/>
              </a:rPr>
              <a:t>tatement </a:t>
            </a:r>
            <a:r>
              <a:rPr lang="en-US" altLang="ja-JP"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01128"/>
          </a:xfrm>
        </p:spPr>
        <p:txBody>
          <a:bodyPr/>
          <a:lstStyle/>
          <a:p>
            <a:r>
              <a:rPr lang="en-US" altLang="ja-JP" sz="2000" dirty="0">
                <a:latin typeface="+mn-lt"/>
              </a:rPr>
              <a:t>The using statement code is equivalent to</a:t>
            </a:r>
          </a:p>
          <a:p>
            <a:pPr lvl="1"/>
            <a:r>
              <a:rPr lang="en-US" altLang="ja-JP" sz="2000" dirty="0">
                <a:latin typeface="+mn-lt"/>
              </a:rPr>
              <a:t> </a:t>
            </a:r>
            <a:endParaRPr lang="en-US" altLang="en-US" sz="2000" dirty="0">
              <a:latin typeface="+mn-lt"/>
            </a:endParaRPr>
          </a:p>
        </p:txBody>
      </p:sp>
      <p:pic>
        <p:nvPicPr>
          <p:cNvPr id="4" name="Picture 3" descr="Code has 15 lines, as follows. Line 1. Left brace. Line 2, indented once. V a r example object equals new example class left parenthesis right parenthesis semicolon. Line 3, indented once. Try. Line 4, indented once. Left brace. Line 5, indented twice. Example object period some method left parenthesis right parenthesis semicolon. Line 6, indented once. Right brace. Line 7, indented once. Finally. Line 8, indented once. Left brace. Line 9, indented twice. If left parenthesis example object exclamation point equals null right parenthesis. Line 10, indented twice. Left brace. Line 11, indented three times. Left parenthesis left parenthesis I disposable right parenthesis. Line 12. Example object left parenthesis period dispose left parenthesis right parenthesis semicolon. Line 13, indented twice. Right brace. Line 14, indented once. Right brace. Line 1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467" y="2164567"/>
            <a:ext cx="5486892" cy="4219650"/>
          </a:xfrm>
          <a:prstGeom prst="rect">
            <a:avLst/>
          </a:prstGeom>
        </p:spPr>
      </p:pic>
    </p:spTree>
    <p:extLst>
      <p:ext uri="{BB962C8B-B14F-4D97-AF65-F5344CB8AC3E}">
        <p14:creationId xmlns:p14="http://schemas.microsoft.com/office/powerpoint/2010/main" val="2152043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4</a:t>
            </a:r>
            <a:r>
              <a:rPr lang="en-US" sz="2000" b="0" dirty="0" smtClean="0"/>
              <a:t>)</a:t>
            </a:r>
            <a:endParaRPr lang="en-US" dirty="0"/>
          </a:p>
        </p:txBody>
      </p:sp>
      <p:sp>
        <p:nvSpPr>
          <p:cNvPr id="3" name="Text Placeholder 2"/>
          <p:cNvSpPr>
            <a:spLocks noGrp="1"/>
          </p:cNvSpPr>
          <p:nvPr>
            <p:ph type="body" idx="1"/>
          </p:nvPr>
        </p:nvSpPr>
        <p:spPr/>
        <p:txBody>
          <a:bodyPr/>
          <a:lstStyle/>
          <a:p>
            <a:pPr marL="0" indent="0">
              <a:buNone/>
            </a:pPr>
            <a:r>
              <a:rPr lang="en-US" sz="2200" b="1" dirty="0">
                <a:solidFill>
                  <a:schemeClr val="tx2"/>
                </a:solidFill>
                <a:latin typeface="+mn-lt"/>
              </a:rPr>
              <a:t>13.6</a:t>
            </a:r>
            <a:r>
              <a:rPr lang="en-US" sz="2200" b="1" dirty="0">
                <a:latin typeface="+mn-lt"/>
              </a:rPr>
              <a:t> </a:t>
            </a:r>
            <a:r>
              <a:rPr lang="en-US" sz="2200" dirty="0">
                <a:latin typeface="+mn-lt"/>
              </a:rPr>
              <a:t>The </a:t>
            </a:r>
            <a:r>
              <a:rPr lang="en-US" sz="2200" dirty="0">
                <a:latin typeface="Consolas" panose="020B0609020204030204" pitchFamily="49" charset="0"/>
              </a:rPr>
              <a:t>using</a:t>
            </a:r>
            <a:r>
              <a:rPr lang="en-US" sz="2200" dirty="0">
                <a:latin typeface="+mn-lt"/>
              </a:rPr>
              <a:t> Statement</a:t>
            </a:r>
          </a:p>
          <a:p>
            <a:pPr marL="0" indent="0">
              <a:buNone/>
            </a:pPr>
            <a:r>
              <a:rPr lang="en-US" sz="2200" b="1" dirty="0">
                <a:solidFill>
                  <a:schemeClr val="tx2"/>
                </a:solidFill>
                <a:latin typeface="+mn-lt"/>
              </a:rPr>
              <a:t>13.7</a:t>
            </a:r>
            <a:r>
              <a:rPr lang="en-US" sz="2200" b="1" dirty="0">
                <a:latin typeface="+mn-lt"/>
              </a:rPr>
              <a:t> </a:t>
            </a:r>
            <a:r>
              <a:rPr lang="en-US" sz="2200" dirty="0">
                <a:latin typeface="Consolas" panose="020B0609020204030204" pitchFamily="49" charset="0"/>
              </a:rPr>
              <a:t>Exception</a:t>
            </a:r>
            <a:r>
              <a:rPr lang="en-US" sz="2200" dirty="0">
                <a:latin typeface="+mn-lt"/>
              </a:rPr>
              <a:t> Properties</a:t>
            </a:r>
          </a:p>
          <a:p>
            <a:pPr marL="486000" lvl="1" indent="0">
              <a:buNone/>
            </a:pPr>
            <a:r>
              <a:rPr lang="en-US" sz="2200" dirty="0">
                <a:solidFill>
                  <a:schemeClr val="tx2"/>
                </a:solidFill>
                <a:latin typeface="+mn-lt"/>
              </a:rPr>
              <a:t>13.7.1</a:t>
            </a:r>
            <a:r>
              <a:rPr lang="en-US" sz="2200" dirty="0">
                <a:latin typeface="+mn-lt"/>
              </a:rPr>
              <a:t> Property </a:t>
            </a:r>
            <a:r>
              <a:rPr lang="en-US" sz="2200" dirty="0">
                <a:latin typeface="Consolas" panose="020B0609020204030204" pitchFamily="49" charset="0"/>
              </a:rPr>
              <a:t>InnerException</a:t>
            </a:r>
          </a:p>
          <a:p>
            <a:pPr marL="486000" lvl="1" indent="0">
              <a:buNone/>
            </a:pPr>
            <a:r>
              <a:rPr lang="en-US" sz="2200" dirty="0">
                <a:solidFill>
                  <a:schemeClr val="tx2"/>
                </a:solidFill>
                <a:latin typeface="+mn-lt"/>
              </a:rPr>
              <a:t>13.7.2</a:t>
            </a:r>
            <a:r>
              <a:rPr lang="en-US" sz="2200" dirty="0">
                <a:latin typeface="+mn-lt"/>
              </a:rPr>
              <a:t> Other </a:t>
            </a:r>
            <a:r>
              <a:rPr lang="en-US" sz="2200" dirty="0">
                <a:latin typeface="Consolas" panose="020B0609020204030204" pitchFamily="49" charset="0"/>
              </a:rPr>
              <a:t>Exception</a:t>
            </a:r>
            <a:r>
              <a:rPr lang="en-US" sz="2200" dirty="0">
                <a:latin typeface="+mn-lt"/>
              </a:rPr>
              <a:t> Properties</a:t>
            </a:r>
          </a:p>
          <a:p>
            <a:pPr marL="486000" lvl="1" indent="0">
              <a:buNone/>
            </a:pPr>
            <a:r>
              <a:rPr lang="en-US" sz="2200" dirty="0">
                <a:solidFill>
                  <a:schemeClr val="tx2"/>
                </a:solidFill>
                <a:latin typeface="+mn-lt"/>
              </a:rPr>
              <a:t>13.7.3</a:t>
            </a:r>
            <a:r>
              <a:rPr lang="en-US" sz="2200" dirty="0">
                <a:latin typeface="+mn-lt"/>
              </a:rPr>
              <a:t> Demonstrating </a:t>
            </a:r>
            <a:r>
              <a:rPr lang="en-US" sz="2200" dirty="0" smtClean="0">
                <a:latin typeface="Consolas" panose="020B0609020204030204" pitchFamily="49" charset="0"/>
              </a:rPr>
              <a:t>Exception</a:t>
            </a:r>
            <a:r>
              <a:rPr lang="en-US" sz="2200" dirty="0" smtClean="0">
                <a:latin typeface="+mn-lt"/>
              </a:rPr>
              <a:t> Properties </a:t>
            </a:r>
            <a:r>
              <a:rPr lang="en-US" sz="2200" dirty="0">
                <a:latin typeface="+mn-lt"/>
              </a:rPr>
              <a:t>and Stack Unwinding</a:t>
            </a:r>
          </a:p>
          <a:p>
            <a:pPr marL="486000" lvl="1" indent="0">
              <a:buNone/>
            </a:pPr>
            <a:r>
              <a:rPr lang="en-US" sz="2200" dirty="0">
                <a:solidFill>
                  <a:schemeClr val="tx2"/>
                </a:solidFill>
                <a:latin typeface="+mn-lt"/>
              </a:rPr>
              <a:t>13.7.4</a:t>
            </a:r>
            <a:r>
              <a:rPr lang="en-US" sz="2200" dirty="0">
                <a:latin typeface="+mn-lt"/>
              </a:rPr>
              <a:t> Throwing an </a:t>
            </a:r>
            <a:r>
              <a:rPr lang="en-US" sz="2200" dirty="0">
                <a:latin typeface="Consolas" panose="020B0609020204030204" pitchFamily="49" charset="0"/>
              </a:rPr>
              <a:t>Exception</a:t>
            </a:r>
            <a:r>
              <a:rPr lang="en-US" sz="2200" dirty="0">
                <a:latin typeface="+mn-lt"/>
              </a:rPr>
              <a:t> </a:t>
            </a:r>
            <a:r>
              <a:rPr lang="en-US" sz="2200" dirty="0" smtClean="0">
                <a:latin typeface="+mn-lt"/>
              </a:rPr>
              <a:t>with an </a:t>
            </a:r>
            <a:r>
              <a:rPr lang="en-US" sz="2200" dirty="0">
                <a:latin typeface="Consolas" panose="020B0609020204030204" pitchFamily="49" charset="0"/>
              </a:rPr>
              <a:t>InnerException</a:t>
            </a:r>
          </a:p>
          <a:p>
            <a:pPr marL="486000" lvl="1" indent="0">
              <a:buNone/>
            </a:pPr>
            <a:r>
              <a:rPr lang="en-US" sz="2200" dirty="0">
                <a:solidFill>
                  <a:schemeClr val="tx2"/>
                </a:solidFill>
                <a:latin typeface="+mn-lt"/>
              </a:rPr>
              <a:t>13.7.5 </a:t>
            </a:r>
            <a:r>
              <a:rPr lang="en-US" sz="2200" dirty="0">
                <a:latin typeface="+mn-lt"/>
              </a:rPr>
              <a:t>Displaying Information </a:t>
            </a:r>
            <a:r>
              <a:rPr lang="en-US" sz="2200" dirty="0" smtClean="0">
                <a:latin typeface="+mn-lt"/>
              </a:rPr>
              <a:t>About the </a:t>
            </a:r>
            <a:r>
              <a:rPr lang="en-US" sz="2200" dirty="0">
                <a:latin typeface="Consolas" panose="020B0609020204030204" pitchFamily="49" charset="0"/>
              </a:rPr>
              <a:t>Exception</a:t>
            </a:r>
          </a:p>
          <a:p>
            <a:pPr marL="0" indent="0">
              <a:buNone/>
            </a:pPr>
            <a:r>
              <a:rPr lang="en-US" sz="2200" b="1" dirty="0">
                <a:solidFill>
                  <a:schemeClr val="tx2"/>
                </a:solidFill>
                <a:latin typeface="+mn-lt"/>
              </a:rPr>
              <a:t>13.8</a:t>
            </a:r>
            <a:r>
              <a:rPr lang="en-US" sz="2200" b="1" dirty="0">
                <a:latin typeface="+mn-lt"/>
              </a:rPr>
              <a:t> </a:t>
            </a:r>
            <a:r>
              <a:rPr lang="en-US" sz="2200" dirty="0">
                <a:latin typeface="+mn-lt"/>
              </a:rPr>
              <a:t>User-Defined Exception </a:t>
            </a:r>
            <a:r>
              <a:rPr lang="en-US" sz="2200" dirty="0" smtClean="0">
                <a:latin typeface="+mn-lt"/>
              </a:rPr>
              <a:t>Classes</a:t>
            </a:r>
            <a:endParaRPr lang="en-US" sz="2200" dirty="0">
              <a:latin typeface="+mn-lt"/>
            </a:endParaRPr>
          </a:p>
        </p:txBody>
      </p:sp>
    </p:spTree>
    <p:extLst>
      <p:ext uri="{BB962C8B-B14F-4D97-AF65-F5344CB8AC3E}">
        <p14:creationId xmlns:p14="http://schemas.microsoft.com/office/powerpoint/2010/main" val="39559563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 </a:t>
            </a:r>
            <a:r>
              <a:rPr lang="en-US" altLang="ja-JP" dirty="0">
                <a:latin typeface="Times New Roman" panose="02020603050405020304" pitchFamily="18" charset="0"/>
                <a:cs typeface="Times New Roman" panose="02020603050405020304" pitchFamily="18" charset="0"/>
              </a:rPr>
              <a:t>Exception </a:t>
            </a:r>
            <a:r>
              <a:rPr lang="en-US" altLang="ja-JP" dirty="0" smtClean="0">
                <a:latin typeface="Times New Roman" panose="02020603050405020304" pitchFamily="18" charset="0"/>
                <a:cs typeface="Times New Roman" panose="02020603050405020304" pitchFamily="18" charset="0"/>
              </a:rPr>
              <a:t>Properties</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62577"/>
          </a:xfrm>
        </p:spPr>
        <p:txBody>
          <a:bodyPr/>
          <a:lstStyle/>
          <a:p>
            <a:r>
              <a:rPr lang="en-US" altLang="ja-JP" sz="2000" dirty="0">
                <a:latin typeface="+mn-lt"/>
              </a:rPr>
              <a:t>Class Exception’s properties are used to formulate error messages indicating a caught exception.</a:t>
            </a:r>
          </a:p>
          <a:p>
            <a:pPr lvl="1"/>
            <a:r>
              <a:rPr lang="en-US" altLang="ja-JP" sz="2000" dirty="0">
                <a:latin typeface="+mn-lt"/>
              </a:rPr>
              <a:t>Property Message stores the error message associated with an Exception object.</a:t>
            </a:r>
          </a:p>
          <a:p>
            <a:pPr lvl="1"/>
            <a:r>
              <a:rPr lang="en-US" altLang="ja-JP" sz="2000" dirty="0">
                <a:latin typeface="+mn-lt"/>
              </a:rPr>
              <a:t>Property StackTrace contains a string that represents the method-call stack.</a:t>
            </a:r>
          </a:p>
          <a:p>
            <a:r>
              <a:rPr lang="en-US" sz="2000" dirty="0">
                <a:latin typeface="+mn-lt"/>
              </a:rPr>
              <a:t>If the debugging information that’s generated by the compiler for the method is accessible to the </a:t>
            </a:r>
            <a:r>
              <a:rPr lang="en-US" sz="2000" dirty="0" smtClean="0">
                <a:latin typeface="+mn-lt"/>
              </a:rPr>
              <a:t>I</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E</a:t>
            </a:r>
            <a:r>
              <a:rPr lang="en-US" sz="2000" dirty="0">
                <a:latin typeface="+mn-lt"/>
              </a:rPr>
              <a:t>, the stack trace also includes line numbers; the first line number indicates the throw point, and subsequent line numbers indicate the locations from which the methods in the stack trace were called</a:t>
            </a:r>
            <a:r>
              <a:rPr lang="en-US" sz="2000" dirty="0" smtClean="0">
                <a:latin typeface="+mn-lt"/>
              </a:rPr>
              <a:t>.</a:t>
            </a:r>
            <a:endParaRPr lang="en-US" sz="2000" dirty="0">
              <a:latin typeface="+mn-lt"/>
            </a:endParaRPr>
          </a:p>
          <a:p>
            <a:r>
              <a:rPr lang="en-US" sz="2000" dirty="0">
                <a:latin typeface="+mn-lt"/>
              </a:rPr>
              <a:t>The </a:t>
            </a:r>
            <a:r>
              <a:rPr lang="en-US" sz="2000" dirty="0" smtClean="0">
                <a:latin typeface="+mn-lt"/>
              </a:rPr>
              <a:t>I</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E </a:t>
            </a:r>
            <a:r>
              <a:rPr lang="en-US" sz="2000" dirty="0">
                <a:latin typeface="+mn-lt"/>
              </a:rPr>
              <a:t>creates </a:t>
            </a:r>
            <a:r>
              <a:rPr lang="en-US" sz="2000" dirty="0" smtClean="0">
                <a:latin typeface="+mn-lt"/>
              </a:rPr>
              <a:t>P</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B files </a:t>
            </a:r>
            <a:r>
              <a:rPr lang="en-US" sz="2000" dirty="0">
                <a:latin typeface="+mn-lt"/>
              </a:rPr>
              <a:t>to maintain the debugging information for your projects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392583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13.7.1 </a:t>
            </a:r>
            <a:r>
              <a:rPr lang="en-US" altLang="ja-JP" dirty="0">
                <a:latin typeface="Times New Roman" panose="02020603050405020304" pitchFamily="18" charset="0"/>
                <a:cs typeface="Times New Roman" panose="02020603050405020304" pitchFamily="18" charset="0"/>
              </a:rPr>
              <a:t>Property </a:t>
            </a:r>
            <a:r>
              <a:rPr lang="en-US" altLang="ja-JP" dirty="0">
                <a:latin typeface="Consolas" panose="020B0609020204030204" pitchFamily="49" charset="0"/>
                <a:cs typeface="Times New Roman" panose="02020603050405020304" pitchFamily="18" charset="0"/>
              </a:rPr>
              <a:t>InnerException</a:t>
            </a:r>
            <a:endParaRPr lang="en-US"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806676"/>
          </a:xfrm>
        </p:spPr>
        <p:txBody>
          <a:bodyPr/>
          <a:lstStyle/>
          <a:p>
            <a:r>
              <a:rPr lang="en-US" altLang="ja-JP" sz="2400" dirty="0">
                <a:latin typeface="+mn-lt"/>
              </a:rPr>
              <a:t>When an exception occurs, a programmer might use a different error message or indicate a new exception type.</a:t>
            </a:r>
          </a:p>
          <a:p>
            <a:r>
              <a:rPr lang="en-US" altLang="ja-JP" sz="2400" dirty="0">
                <a:latin typeface="+mn-lt"/>
              </a:rPr>
              <a:t>The original exception object is stored in the </a:t>
            </a:r>
            <a:r>
              <a:rPr lang="en-US" altLang="ja-JP" sz="2400" dirty="0">
                <a:latin typeface="Consolas" panose="020B0609020204030204" pitchFamily="49" charset="0"/>
              </a:rPr>
              <a:t>InnerException</a:t>
            </a:r>
            <a:r>
              <a:rPr lang="en-US" altLang="ja-JP" sz="2400" dirty="0">
                <a:latin typeface="+mn-lt"/>
              </a:rPr>
              <a:t> property</a:t>
            </a:r>
            <a:r>
              <a:rPr lang="en-US" altLang="ja-JP" sz="2400" dirty="0" smtClean="0">
                <a:latin typeface="+mn-lt"/>
              </a:rPr>
              <a:t>.</a:t>
            </a:r>
            <a:endParaRPr lang="en-US" sz="2400" dirty="0">
              <a:latin typeface="+mn-lt"/>
            </a:endParaRPr>
          </a:p>
        </p:txBody>
      </p:sp>
    </p:spTree>
    <p:extLst>
      <p:ext uri="{BB962C8B-B14F-4D97-AF65-F5344CB8AC3E}">
        <p14:creationId xmlns:p14="http://schemas.microsoft.com/office/powerpoint/2010/main" val="13918638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13.7.2 Other </a:t>
            </a:r>
            <a:r>
              <a:rPr lang="en-US" dirty="0">
                <a:latin typeface="Consolas" panose="020B0609020204030204" pitchFamily="49" charset="0"/>
                <a:cs typeface="Times New Roman" panose="02020603050405020304" pitchFamily="18" charset="0"/>
              </a:rPr>
              <a:t>Exception</a:t>
            </a:r>
            <a:r>
              <a:rPr lang="en-US" dirty="0">
                <a:latin typeface="Times New Roman" panose="02020603050405020304" pitchFamily="18" charset="0"/>
                <a:cs typeface="Times New Roman" panose="02020603050405020304" pitchFamily="18" charset="0"/>
              </a:rPr>
              <a:t> Properties</a:t>
            </a:r>
          </a:p>
        </p:txBody>
      </p:sp>
      <p:sp>
        <p:nvSpPr>
          <p:cNvPr id="3" name="Text Placeholder 2"/>
          <p:cNvSpPr>
            <a:spLocks noGrp="1"/>
          </p:cNvSpPr>
          <p:nvPr>
            <p:ph type="body" idx="1"/>
          </p:nvPr>
        </p:nvSpPr>
        <p:spPr>
          <a:xfrm>
            <a:off x="457200" y="1600200"/>
            <a:ext cx="8229600" cy="3023557"/>
          </a:xfrm>
        </p:spPr>
        <p:txBody>
          <a:bodyPr/>
          <a:lstStyle/>
          <a:p>
            <a:r>
              <a:rPr lang="en-US" altLang="ja-JP" sz="2400" dirty="0">
                <a:latin typeface="+mn-lt"/>
              </a:rPr>
              <a:t>Class </a:t>
            </a:r>
            <a:r>
              <a:rPr lang="en-US" altLang="ja-JP" sz="2400" dirty="0">
                <a:latin typeface="Consolas" panose="020B0609020204030204" pitchFamily="49" charset="0"/>
              </a:rPr>
              <a:t>Exception</a:t>
            </a:r>
            <a:r>
              <a:rPr lang="en-US" altLang="ja-JP" sz="2400" dirty="0">
                <a:latin typeface="+mn-lt"/>
              </a:rPr>
              <a:t> provides other properties:</a:t>
            </a:r>
          </a:p>
          <a:p>
            <a:pPr lvl="1"/>
            <a:r>
              <a:rPr lang="en-US" altLang="ja-JP" sz="2400" dirty="0">
                <a:latin typeface="Consolas" panose="020B0609020204030204" pitchFamily="49" charset="0"/>
              </a:rPr>
              <a:t>HelpLink</a:t>
            </a:r>
            <a:r>
              <a:rPr lang="en-US" altLang="ja-JP" sz="2400" dirty="0">
                <a:latin typeface="+mn-lt"/>
              </a:rPr>
              <a:t> specifies the location of a help file that describes the problem.</a:t>
            </a:r>
          </a:p>
          <a:p>
            <a:pPr lvl="1"/>
            <a:r>
              <a:rPr lang="en-US" altLang="ja-JP" sz="2400" dirty="0">
                <a:latin typeface="Consolas" panose="020B0609020204030204" pitchFamily="49" charset="0"/>
              </a:rPr>
              <a:t>Source</a:t>
            </a:r>
            <a:r>
              <a:rPr lang="en-US" altLang="ja-JP" sz="2400" dirty="0">
                <a:latin typeface="+mn-lt"/>
              </a:rPr>
              <a:t> specifies the name of the app or object that caused the exception.</a:t>
            </a:r>
          </a:p>
          <a:p>
            <a:pPr lvl="1"/>
            <a:r>
              <a:rPr lang="en-US" altLang="ja-JP" sz="2400" dirty="0">
                <a:latin typeface="Consolas" panose="020B0609020204030204" pitchFamily="49" charset="0"/>
              </a:rPr>
              <a:t>TargetSite</a:t>
            </a:r>
            <a:r>
              <a:rPr lang="en-US" altLang="ja-JP" sz="2400" dirty="0">
                <a:latin typeface="+mn-lt"/>
              </a:rPr>
              <a:t> specifies the method where the exception originated</a:t>
            </a:r>
            <a:r>
              <a:rPr lang="en-US" altLang="ja-JP" sz="2400" dirty="0" smtClean="0">
                <a:latin typeface="+mn-lt"/>
              </a:rPr>
              <a:t>.</a:t>
            </a:r>
            <a:endParaRPr lang="en-US" altLang="ja-JP" sz="2400" dirty="0">
              <a:latin typeface="+mn-lt"/>
            </a:endParaRPr>
          </a:p>
        </p:txBody>
      </p:sp>
    </p:spTree>
    <p:extLst>
      <p:ext uri="{BB962C8B-B14F-4D97-AF65-F5344CB8AC3E}">
        <p14:creationId xmlns:p14="http://schemas.microsoft.com/office/powerpoint/2010/main" val="27445575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13.7.3 Demonstrating Exception Properties and Stack Unwinding</a:t>
            </a:r>
          </a:p>
        </p:txBody>
      </p:sp>
      <p:sp>
        <p:nvSpPr>
          <p:cNvPr id="3" name="Text Placeholder 2"/>
          <p:cNvSpPr>
            <a:spLocks noGrp="1"/>
          </p:cNvSpPr>
          <p:nvPr>
            <p:ph type="body" idx="1"/>
          </p:nvPr>
        </p:nvSpPr>
        <p:spPr>
          <a:xfrm>
            <a:off x="457200" y="1600201"/>
            <a:ext cx="8229600" cy="523567"/>
          </a:xfrm>
        </p:spPr>
        <p:txBody>
          <a:bodyPr/>
          <a:lstStyle/>
          <a:p>
            <a:r>
              <a:rPr lang="en-US" sz="2400" dirty="0" smtClean="0">
                <a:latin typeface="+mn-lt"/>
              </a:rPr>
              <a:t>Figure 13.5 demonstrates </a:t>
            </a:r>
            <a:r>
              <a:rPr lang="en-US" sz="2400" dirty="0">
                <a:latin typeface="+mn-lt"/>
              </a:rPr>
              <a:t>properties of class </a:t>
            </a:r>
            <a:r>
              <a:rPr lang="en-US" sz="2400" dirty="0">
                <a:latin typeface="Consolas" panose="020B0609020204030204" pitchFamily="49" charset="0"/>
              </a:rPr>
              <a:t>Exception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46668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13.5 Stack Unwinding and </a:t>
            </a:r>
            <a:r>
              <a:rPr lang="en-US" sz="3200" dirty="0">
                <a:latin typeface="Consolas" panose="020B0609020204030204" pitchFamily="49" charset="0"/>
              </a:rPr>
              <a:t>Exception </a:t>
            </a:r>
            <a:r>
              <a:rPr lang="en-US" sz="3200" dirty="0"/>
              <a:t>Class </a:t>
            </a:r>
            <a:r>
              <a:rPr lang="en-US" sz="3200" dirty="0" smtClean="0"/>
              <a:t>Properties </a:t>
            </a:r>
            <a:r>
              <a:rPr lang="en-US" sz="2000" b="0" dirty="0" smtClean="0"/>
              <a:t>(1 of 6)</a:t>
            </a:r>
            <a:endParaRPr lang="en-US" sz="2000" b="0" dirty="0"/>
          </a:p>
        </p:txBody>
      </p:sp>
      <p:pic>
        <p:nvPicPr>
          <p:cNvPr id="4" name="Picture 3" descr="Program code for stack winding and exception class properties. Line 1: forward slash, forward slash, f i g period 13.5, colon, properties, period, c s. Line 2: forward slash, forward slash, stack unwinding and exception class properties. Line 3: forward slash, forward slash, demonstrates using properties message, stack trace and inner exception. Line 4: using system, semicolon. Line 5: blank. Line 6: class properties. Line 7: left brace. Line 8, indented once: static void main, left parenthesis, right parenthesis. Line 9, indented once: lef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1" y="1596862"/>
            <a:ext cx="7876179" cy="2287760"/>
          </a:xfrm>
          <a:prstGeom prst="rect">
            <a:avLst/>
          </a:prstGeom>
        </p:spPr>
      </p:pic>
    </p:spTree>
    <p:extLst>
      <p:ext uri="{BB962C8B-B14F-4D97-AF65-F5344CB8AC3E}">
        <p14:creationId xmlns:p14="http://schemas.microsoft.com/office/powerpoint/2010/main" val="26328242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13.5 Stack Unwinding and </a:t>
            </a:r>
            <a:r>
              <a:rPr lang="en-US" sz="3200" dirty="0">
                <a:latin typeface="Consolas" panose="020B0609020204030204" pitchFamily="49" charset="0"/>
              </a:rPr>
              <a:t>Exception </a:t>
            </a:r>
            <a:r>
              <a:rPr lang="en-US" sz="3200" dirty="0"/>
              <a:t>Class </a:t>
            </a:r>
            <a:r>
              <a:rPr lang="en-US" sz="3200" dirty="0" smtClean="0"/>
              <a:t>Properties </a:t>
            </a:r>
            <a:r>
              <a:rPr lang="en-US" sz="2000" b="0" dirty="0" smtClean="0"/>
              <a:t>(2 </a:t>
            </a:r>
            <a:r>
              <a:rPr lang="en-US" sz="2000" b="0" dirty="0"/>
              <a:t>of </a:t>
            </a:r>
            <a:r>
              <a:rPr lang="en-US" sz="2000" b="0" dirty="0" smtClean="0"/>
              <a:t>6)</a:t>
            </a:r>
            <a:endParaRPr lang="en-US" sz="2000" dirty="0"/>
          </a:p>
        </p:txBody>
      </p:sp>
      <p:pic>
        <p:nvPicPr>
          <p:cNvPr id="4" name="Picture 3" descr="Program code for stack winding and exception class properties. Line 10, indented twice: forward slash, forward slash, call method 1, semicolon, any exception generated is caught. Line 11, indented twice: forward slash, forward slash, in the catch block that follows. Line 12, indented twice: try. Line 13, indented twice: left brace. Line 14, indented three times: method 1, left parenthesis, right parenthesis, semicolon. Line 15, indented twice: right brace. Line 16, indented twice: catch, left parenthesis, exception, exception parameter, right parenthesis. Line 17, indented twice: left brace. Line 18, indented three times: forward slash, forward slash, output the string representation of the exception, then output. Line 19, indented three times: forward slash, forward slash, properties message, comma, stack trace and inner exception. Line 20, indented three times: console, period, write line, left parenthesis, open quotes, exception parameter, period, to string, colon, back slash, n, close quotes, +. Line 21, indented four times: exception parameter, right parenthesis, semicolon. Line 22, indented three times: console, period, write line, left parenthesis, open quotes, back slash, n exception parameter, period, message, colon, back slash, n, close quotes, +. Line 23, indented four times: exception parameter, period, message, right parenthesis, semicolon. Line 24, indented three times: console, period, write line, left parenthesis, open quotes, back slash, n exception parameter, period, stack trace, colon, back slash, n, close quotes, +. Line 25, indented four times: exception parameter, period, stack trace, right parenthesis, semicolon. Line 26, indented three times: console, period, write line, left parenthesis, open quotes, back slash, n exception parameter, period, inner exception, colon, back slash, n, close quotes, +. Line 27, indented four times: exception parameter, period, inner exception, right parenthesis, semicolon. Line 28, indented twice: right brace. Line 29, indented once: right brace. Line 3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5" y="1582678"/>
            <a:ext cx="7830965" cy="4520524"/>
          </a:xfrm>
          <a:prstGeom prst="rect">
            <a:avLst/>
          </a:prstGeom>
        </p:spPr>
      </p:pic>
    </p:spTree>
    <p:extLst>
      <p:ext uri="{BB962C8B-B14F-4D97-AF65-F5344CB8AC3E}">
        <p14:creationId xmlns:p14="http://schemas.microsoft.com/office/powerpoint/2010/main" val="2695904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nchor="b"/>
          <a:lstStyle/>
          <a:p>
            <a:r>
              <a:rPr lang="en-US" sz="3200" dirty="0"/>
              <a:t>Figure 13.5 Stack Unwinding and </a:t>
            </a:r>
            <a:r>
              <a:rPr lang="en-US" sz="3200" dirty="0">
                <a:latin typeface="Consolas" panose="020B0609020204030204" pitchFamily="49" charset="0"/>
              </a:rPr>
              <a:t>Exception </a:t>
            </a:r>
            <a:r>
              <a:rPr lang="en-US" sz="3200" dirty="0"/>
              <a:t>Class </a:t>
            </a:r>
            <a:r>
              <a:rPr lang="en-US" sz="3200" dirty="0" smtClean="0"/>
              <a:t>Properties </a:t>
            </a:r>
            <a:r>
              <a:rPr lang="en-US" sz="2000" b="0" dirty="0" smtClean="0"/>
              <a:t>(3 </a:t>
            </a:r>
            <a:r>
              <a:rPr lang="en-US" sz="2000" b="0" dirty="0"/>
              <a:t>of </a:t>
            </a:r>
            <a:r>
              <a:rPr lang="en-US" sz="2000" b="0" dirty="0" smtClean="0"/>
              <a:t>6)</a:t>
            </a:r>
            <a:endParaRPr lang="en-US" sz="2000" dirty="0"/>
          </a:p>
        </p:txBody>
      </p:sp>
      <p:pic>
        <p:nvPicPr>
          <p:cNvPr id="3" name="Picture 2" descr="Program code for stack winding and exception class properties. Line 31, indented once: forward slash, forward slash, calls method 2. Line 32, indented once: static void method 1, left parenthesis, right parenthesis. Line 33, indented once: left brace. Line 34, indented twice: method 2, left parenthesis, right parenthesis, semicolon. Line 35, indented once: right brace. Line 36: blank. Line 37, indented once: forward slash, forward slash, calls method 3. Line 38, indented once: static void method 2, left parenthesis, right parenthesis. Line 39, indented once: left brace. Line 40, indented twice: method 3, left parenthesis, right parenthesis, semicolon. Line 41, indented once: right brace. Line 4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609054"/>
            <a:ext cx="7909274" cy="2843490"/>
          </a:xfrm>
          <a:prstGeom prst="rect">
            <a:avLst/>
          </a:prstGeom>
        </p:spPr>
      </p:pic>
    </p:spTree>
    <p:extLst>
      <p:ext uri="{BB962C8B-B14F-4D97-AF65-F5344CB8AC3E}">
        <p14:creationId xmlns:p14="http://schemas.microsoft.com/office/powerpoint/2010/main" val="19545888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214853" cy="1066799"/>
          </a:xfrm>
        </p:spPr>
        <p:txBody>
          <a:bodyPr anchor="b"/>
          <a:lstStyle/>
          <a:p>
            <a:r>
              <a:rPr lang="en-US" sz="3200" dirty="0"/>
              <a:t>Figure 13.5 Stack Unwinding and </a:t>
            </a:r>
            <a:r>
              <a:rPr lang="en-US" sz="3200" dirty="0">
                <a:latin typeface="Consolas" panose="020B0609020204030204" pitchFamily="49" charset="0"/>
              </a:rPr>
              <a:t>Exception </a:t>
            </a:r>
            <a:r>
              <a:rPr lang="en-US" sz="3200" dirty="0"/>
              <a:t>Class </a:t>
            </a:r>
            <a:r>
              <a:rPr lang="en-US" sz="3200" dirty="0" smtClean="0"/>
              <a:t>Properties </a:t>
            </a:r>
            <a:r>
              <a:rPr lang="en-US" sz="2000" b="0" dirty="0" smtClean="0"/>
              <a:t>(4 </a:t>
            </a:r>
            <a:r>
              <a:rPr lang="en-US" sz="2000" b="0" dirty="0"/>
              <a:t>of 6)</a:t>
            </a:r>
            <a:endParaRPr lang="en-US" sz="2000" dirty="0"/>
          </a:p>
        </p:txBody>
      </p:sp>
      <p:pic>
        <p:nvPicPr>
          <p:cNvPr id="3" name="Picture 2" descr="Program code for stack winding and exception class properties. Line 43, indented once: forward slash, forward slash, throws an exception containing an inner exception. Line 44, indented once: static void method 3, left parenthesis, right parenthesis. Line 45, indented once: left brace. Line 46, indented twice: forward slash, forward slash, attempt to convert string to int. Line 47, indented twice: try. Line 48, indented twice: left brace. Line 49, indented three times: i n t, period, parse, left parenthesis, open quotes, not an integer, close quotes, right parenthesis, semicolon. Line 50, indented twice: right brace. Line 51, indented twice: catch, left parenthesis, format exception format exception parameter, right parenthesis. Line 52, indented twice: left brace. Line 53, indented three times: forward slash, forward slash, wrap format exception in new exception. Line 54, indented three times: throw new exception, left parenthesis, open quotes, exception occurred in method3, close quotes, comma. Line 55, indented four times: format exception parameter, right parenthesis, semicolon. Line 56, indented twice: right brace. Line 57, indented once: right brace. Line 5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18" y="1605295"/>
            <a:ext cx="7830964" cy="3686744"/>
          </a:xfrm>
          <a:prstGeom prst="rect">
            <a:avLst/>
          </a:prstGeom>
        </p:spPr>
      </p:pic>
    </p:spTree>
    <p:extLst>
      <p:ext uri="{BB962C8B-B14F-4D97-AF65-F5344CB8AC3E}">
        <p14:creationId xmlns:p14="http://schemas.microsoft.com/office/powerpoint/2010/main" val="18910367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nchor="b"/>
          <a:lstStyle/>
          <a:p>
            <a:r>
              <a:rPr lang="en-US" sz="3200" dirty="0" smtClean="0"/>
              <a:t>Figure 13.5 Stack Unwinding and </a:t>
            </a:r>
            <a:r>
              <a:rPr lang="en-US" sz="3200" dirty="0" smtClean="0">
                <a:latin typeface="Consolas" panose="020B0609020204030204" pitchFamily="49" charset="0"/>
              </a:rPr>
              <a:t>Exception </a:t>
            </a:r>
            <a:r>
              <a:rPr lang="en-US" sz="3200" dirty="0" smtClean="0"/>
              <a:t>Class Properties </a:t>
            </a:r>
            <a:r>
              <a:rPr lang="en-US" sz="2000" b="0" dirty="0" smtClean="0"/>
              <a:t>(5 </a:t>
            </a:r>
            <a:r>
              <a:rPr lang="en-US" sz="2000" b="0" dirty="0"/>
              <a:t>of 6)</a:t>
            </a:r>
            <a:endParaRPr lang="en-US" sz="2000" dirty="0"/>
          </a:p>
        </p:txBody>
      </p:sp>
      <p:pic>
        <p:nvPicPr>
          <p:cNvPr id="3" name="Picture 2" descr="The output for stack winding and exception class properties. Line 1: exception parameter, period, to string, colon. Line 2: system, period, exception, colon, exception occurred in method 3, dash, dash, dash, right angle bracket. Line 3, indented once: system, period, format exception, colon, input string was not in a correct format period. Line 4, indented once: at system, period, number, period, string to number, left parenthesis, string s t r, comma, number styles options, comma. Line 5, indented twice: number buffer, ampersand, number, comma, number format i n f o i n f o, comma, boolean parse decimal, right parenthesis. Line 6, indented once: at system, period, number, period, parse I n t 32, left parenthesis, string s, comma, number styles style, comma. Line 7, indented twice: number format i n f o i n f o, right parenthesis. Line 8, indented once: at system, period, I n t 32, period, parse, left parenthesis, string s, right parenthesis. Line 9, indented once: at properties, period, method 3, left parenthesis, right parenthesis, in c, colon, back slash, users, back slash, paul deitel, back slash, documents, back slash, examples, back slash. Line 10, indented twice: c h 13, back slash, f I g 13 underscore 05, back slash, properties, back slash, properties, back slash, properties, period, c s, colon, line 49. Line 11, indented once: dash, dash, dash, end of inner exception stack trace, dash, dash, dash. Line 12, indented once: at properties, period, method 3, left parenthesis, right parenthesis, in c, colon, back slash, users, back slash, paul deitel, back slash, documents, back slash, examples, back slash. Line 13, indented twice: c h 13, back slash, f i g 13 underscore 05, back slash, properties, back slash, properties, back slash, properties, period, c s, colon, line 54. Line 14, indented once: at properties, period, method 2, left parenthesis, right parenthesis, in c, colon, back slash, users, back slash, paul deitel, back slash, documents, back slash, examples, back slash. Line 15, indented twice: c h 13, back slash, f i g 13 underscore 05, back slash, properties, back slash, properties, back slash, properties, period, c s, colon, line 40. Line 16, indented once: at properties, period, method 1, left parenthesis, right parenthesis, in c, colon, back slash, users, back slash, paul deitel, back slash, documents, back slash, examples, back slash. Line 17, indented twice: c h 13, back slash, f i g 13 underscore 05, back slash, properties, back slash, properties, back slash, properties, period, c s, colon, line 34. Line 18, indented once: at properties, period, main, left parenthesis, right parenthesis, in c, colon, back slash, users, back slash, paul deitel, back slash, documents, back slash, examples, back slash. Line 19, indented twice: c h 13, back slash, f i g 13 underscore 05, back slash, properties, back slash, properties, back slash, properties, period, c s, colon, Line 14. Line 20: exception parameter, period, message, colon. Line 21: exception occurred in method 3. Line 22: exception parameter, period, stack trace, colon. Line 23, indented once: at properties, period, metho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10818"/>
            <a:ext cx="7557025" cy="4455388"/>
          </a:xfrm>
          <a:prstGeom prst="rect">
            <a:avLst/>
          </a:prstGeom>
        </p:spPr>
      </p:pic>
    </p:spTree>
    <p:extLst>
      <p:ext uri="{BB962C8B-B14F-4D97-AF65-F5344CB8AC3E}">
        <p14:creationId xmlns:p14="http://schemas.microsoft.com/office/powerpoint/2010/main" val="38508428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13.5 Stack Unwinding and </a:t>
            </a:r>
            <a:r>
              <a:rPr lang="en-US" sz="3200" dirty="0">
                <a:latin typeface="Consolas" panose="020B0609020204030204" pitchFamily="49" charset="0"/>
              </a:rPr>
              <a:t>Exception </a:t>
            </a:r>
            <a:r>
              <a:rPr lang="en-US" sz="3200" dirty="0"/>
              <a:t>Class </a:t>
            </a:r>
            <a:r>
              <a:rPr lang="en-US" sz="3200" dirty="0" smtClean="0"/>
              <a:t>Properties </a:t>
            </a:r>
            <a:r>
              <a:rPr lang="en-US" sz="2000" b="0" dirty="0" smtClean="0"/>
              <a:t>(6 </a:t>
            </a:r>
            <a:r>
              <a:rPr lang="en-US" sz="2000" b="0" dirty="0"/>
              <a:t>of 6)</a:t>
            </a:r>
            <a:endParaRPr lang="en-US" sz="2000" dirty="0"/>
          </a:p>
        </p:txBody>
      </p:sp>
      <p:pic>
        <p:nvPicPr>
          <p:cNvPr id="5" name="Picture 4" descr="The output for stack winding and exception class properties. Left parenthesis, right parenthesis, in c, colon, back slash, users, back slash, paul deitel, back slash, documents, back slash, examples, back slash. Line 24, indented twice: c h 13, back slash, f i g 13 underscore 05, back slash, properties, back slash, properties, back slash, properties, period, c s, colon, line 54. Line 25, indented once: at properties, period, method 2, left parenthesis, right parenthesis, in c, colon, back slash, users, back slash, paul deitel, back slash, documents, back slash, examples, back slash. Line 26, indented twice: c h 13, back slash, f i g 13 underscore 05, back slash, properties, back slash, properties, back slash, properties, period, c s, colon, line 40. Line 27, indented once: at properties, period, method 1, left parenthesis, right parenthesis, in c, colon, back slash, users, back slash, paul deitel, back slash, documents, back slash, examples, back slash. Line 28, indented twice: c h 13, back slash, f i g 13 underscore 05, back slash, properties, back slash, properties, back slash, properties, period, c s, colon, line 34. Line 29, indented once: at properties, period, main, left parenthesis, right parenthesis, in c, colon, back slash, users, back slash, paul deitel, back slash, documents, back slash, examples, back slash. Line 30, indented twice: c h 13, back slash, f i g 13 underscore 05, back slash, properties, back slash, properties, back slash, properties, period, c s, colon, line 14. Line 31: exception parameter, period, inner exception, colon. Line 32: system, period, format exception, colon, input string was not in a correct format period. Line 33, indented once: at system, period, number, period, string to number, left parenthesis, string s t r, comma, number styles options, comma. Line 34, indented twice: number buffer, ampersand, number, comma, number format i n f o i n f o, comma, Boolean parse decimal, right parenthesis. Line 35, indented once: at system, period, number, period, parse I n t 32, left parenthesis, string s, comma, number styles style, comma. Line 36, indented twice: number format i n f o i n f o, right parenthesis. Line 37, indented once: at system, period, I n t 32, period, parse, left parenthesis, string s, right parenthesis. Line 38, indented once: at properties, period, method 3, left parenthesis, right parenthesis, in c, colon, back slash, users, back slash, paul deitel, back slash, documents, back slash, examples, back slash. Line 39, indented twice: c h 13, back slash, f I g 13, underscore, 05, back slash, properties, back slash, properties, back slash, properties, period, c s, colon, l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0" y="1686177"/>
            <a:ext cx="7708921" cy="3981196"/>
          </a:xfrm>
          <a:prstGeom prst="rect">
            <a:avLst/>
          </a:prstGeom>
        </p:spPr>
      </p:pic>
    </p:spTree>
    <p:extLst>
      <p:ext uri="{BB962C8B-B14F-4D97-AF65-F5344CB8AC3E}">
        <p14:creationId xmlns:p14="http://schemas.microsoft.com/office/powerpoint/2010/main" val="459856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(4 </a:t>
            </a:r>
            <a:r>
              <a:rPr lang="en-US" sz="2000" b="0" dirty="0"/>
              <a:t>of </a:t>
            </a:r>
            <a:r>
              <a:rPr lang="en-US" sz="2000" b="0" dirty="0" smtClean="0"/>
              <a:t>4)</a:t>
            </a:r>
            <a:endParaRPr lang="en-US" dirty="0"/>
          </a:p>
        </p:txBody>
      </p:sp>
      <p:sp>
        <p:nvSpPr>
          <p:cNvPr id="3" name="Text Placeholder 2"/>
          <p:cNvSpPr>
            <a:spLocks noGrp="1"/>
          </p:cNvSpPr>
          <p:nvPr>
            <p:ph type="body" idx="1"/>
          </p:nvPr>
        </p:nvSpPr>
        <p:spPr>
          <a:xfrm>
            <a:off x="457200" y="1600201"/>
            <a:ext cx="6700345" cy="515759"/>
          </a:xfrm>
        </p:spPr>
        <p:txBody>
          <a:bodyPr/>
          <a:lstStyle/>
          <a:p>
            <a:pPr marL="0" indent="0">
              <a:buNone/>
            </a:pPr>
            <a:r>
              <a:rPr lang="en-US" sz="2400" b="1" dirty="0">
                <a:solidFill>
                  <a:schemeClr val="tx2"/>
                </a:solidFill>
                <a:latin typeface="+mn-lt"/>
              </a:rPr>
              <a:t>13.9</a:t>
            </a:r>
            <a:r>
              <a:rPr lang="en-US" sz="2400" b="1" dirty="0">
                <a:latin typeface="+mn-lt"/>
              </a:rPr>
              <a:t> </a:t>
            </a:r>
            <a:r>
              <a:rPr lang="en-US" sz="2400" dirty="0">
                <a:latin typeface="+mn-lt"/>
              </a:rPr>
              <a:t>Checking for </a:t>
            </a:r>
            <a:r>
              <a:rPr lang="en-US" sz="2400" dirty="0">
                <a:latin typeface="Consolas" panose="020B0609020204030204" pitchFamily="49" charset="0"/>
              </a:rPr>
              <a:t>null</a:t>
            </a:r>
            <a:r>
              <a:rPr lang="en-US" sz="2400" dirty="0">
                <a:latin typeface="+mn-lt"/>
              </a:rPr>
              <a:t> References; </a:t>
            </a:r>
            <a:r>
              <a:rPr lang="en-US" sz="2400" dirty="0" smtClean="0">
                <a:latin typeface="+mn-lt"/>
              </a:rPr>
              <a:t>Introducing</a:t>
            </a:r>
            <a:endParaRPr lang="en-US" sz="2400" dirty="0">
              <a:latin typeface="+mn-lt"/>
            </a:endParaRPr>
          </a:p>
        </p:txBody>
      </p:sp>
      <p:graphicFrame>
        <p:nvGraphicFramePr>
          <p:cNvPr id="10" name="Object 9" descr="C sharp sixes question mark."/>
          <p:cNvGraphicFramePr>
            <a:graphicFrameLocks noChangeAspect="1"/>
          </p:cNvGraphicFramePr>
          <p:nvPr>
            <p:extLst>
              <p:ext uri="{D42A27DB-BD31-4B8C-83A1-F6EECF244321}">
                <p14:modId xmlns:p14="http://schemas.microsoft.com/office/powerpoint/2010/main" val="630113145"/>
              </p:ext>
            </p:extLst>
          </p:nvPr>
        </p:nvGraphicFramePr>
        <p:xfrm>
          <a:off x="7074338" y="1717687"/>
          <a:ext cx="1163188" cy="395980"/>
        </p:xfrm>
        <a:graphic>
          <a:graphicData uri="http://schemas.openxmlformats.org/presentationml/2006/ole">
            <mc:AlternateContent xmlns:mc="http://schemas.openxmlformats.org/markup-compatibility/2006">
              <mc:Choice xmlns:v="urn:schemas-microsoft-com:vml" Requires="v">
                <p:oleObj spid="_x0000_s3413" name="Equation" r:id="rId3" imgW="596880" imgH="203040" progId="Equation.DSMT4">
                  <p:embed/>
                </p:oleObj>
              </mc:Choice>
              <mc:Fallback>
                <p:oleObj name="Equation" r:id="rId3" imgW="596880" imgH="203040" progId="Equation.DSMT4">
                  <p:embed/>
                  <p:pic>
                    <p:nvPicPr>
                      <p:cNvPr id="0" name=""/>
                      <p:cNvPicPr/>
                      <p:nvPr/>
                    </p:nvPicPr>
                    <p:blipFill>
                      <a:blip r:embed="rId4"/>
                      <a:stretch>
                        <a:fillRect/>
                      </a:stretch>
                    </p:blipFill>
                    <p:spPr>
                      <a:xfrm>
                        <a:off x="7074338" y="1717687"/>
                        <a:ext cx="1163188" cy="395980"/>
                      </a:xfrm>
                      <a:prstGeom prst="rect">
                        <a:avLst/>
                      </a:prstGeom>
                    </p:spPr>
                  </p:pic>
                </p:oleObj>
              </mc:Fallback>
            </mc:AlternateContent>
          </a:graphicData>
        </a:graphic>
      </p:graphicFrame>
      <p:sp>
        <p:nvSpPr>
          <p:cNvPr id="4" name="Content Placeholder 3"/>
          <p:cNvSpPr>
            <a:spLocks noGrp="1"/>
          </p:cNvSpPr>
          <p:nvPr>
            <p:ph sz="quarter" idx="13"/>
          </p:nvPr>
        </p:nvSpPr>
        <p:spPr>
          <a:xfrm>
            <a:off x="463550" y="2115960"/>
            <a:ext cx="8229600" cy="2230865"/>
          </a:xfrm>
        </p:spPr>
        <p:txBody>
          <a:bodyPr/>
          <a:lstStyle/>
          <a:p>
            <a:pPr marL="0" indent="0">
              <a:buNone/>
            </a:pPr>
            <a:r>
              <a:rPr lang="en-US" sz="2400" dirty="0">
                <a:latin typeface="+mn-lt"/>
              </a:rPr>
              <a:t>Operator</a:t>
            </a:r>
          </a:p>
          <a:p>
            <a:pPr marL="486000" lvl="1" indent="0">
              <a:buNone/>
            </a:pPr>
            <a:r>
              <a:rPr lang="en-US" sz="2400" dirty="0">
                <a:solidFill>
                  <a:schemeClr val="tx2"/>
                </a:solidFill>
                <a:latin typeface="+mn-lt"/>
              </a:rPr>
              <a:t>13.9.1</a:t>
            </a:r>
            <a:r>
              <a:rPr lang="en-US" sz="2400" dirty="0">
                <a:latin typeface="+mn-lt"/>
              </a:rPr>
              <a:t> Null-Conditional Operator (?.)</a:t>
            </a:r>
          </a:p>
          <a:p>
            <a:pPr marL="486000" lvl="1" indent="0">
              <a:buNone/>
            </a:pPr>
            <a:r>
              <a:rPr lang="en-US" sz="2400" dirty="0">
                <a:solidFill>
                  <a:schemeClr val="tx2"/>
                </a:solidFill>
                <a:latin typeface="+mn-lt"/>
              </a:rPr>
              <a:t>13.9.2</a:t>
            </a:r>
            <a:r>
              <a:rPr lang="en-US" sz="2400" dirty="0">
                <a:latin typeface="+mn-lt"/>
              </a:rPr>
              <a:t> Revisiting Operators is and as</a:t>
            </a:r>
          </a:p>
          <a:p>
            <a:pPr marL="486000" lvl="1" indent="0">
              <a:buNone/>
            </a:pPr>
            <a:r>
              <a:rPr lang="en-US" sz="2400" dirty="0">
                <a:solidFill>
                  <a:schemeClr val="tx2"/>
                </a:solidFill>
                <a:latin typeface="+mn-lt"/>
              </a:rPr>
              <a:t>13.9.3</a:t>
            </a:r>
            <a:r>
              <a:rPr lang="en-US" sz="2400" dirty="0">
                <a:latin typeface="+mn-lt"/>
              </a:rPr>
              <a:t> Nullable Types</a:t>
            </a:r>
          </a:p>
          <a:p>
            <a:pPr marL="486000" lvl="1" indent="0">
              <a:buNone/>
            </a:pPr>
            <a:r>
              <a:rPr lang="en-US" sz="2400" dirty="0">
                <a:solidFill>
                  <a:schemeClr val="tx2"/>
                </a:solidFill>
                <a:latin typeface="+mn-lt"/>
              </a:rPr>
              <a:t>13.9.4</a:t>
            </a:r>
            <a:r>
              <a:rPr lang="en-US" sz="2400" dirty="0">
                <a:latin typeface="+mn-lt"/>
              </a:rPr>
              <a:t> Null Coalescing Operator </a:t>
            </a:r>
            <a:r>
              <a:rPr lang="en-US" sz="2400" dirty="0" smtClean="0">
                <a:latin typeface="+mn-lt"/>
              </a:rPr>
              <a:t>(??)</a:t>
            </a:r>
            <a:endParaRPr lang="en-US" sz="2400" dirty="0">
              <a:latin typeface="+mn-lt"/>
            </a:endParaRPr>
          </a:p>
        </p:txBody>
      </p:sp>
      <p:sp>
        <p:nvSpPr>
          <p:cNvPr id="5" name="Content Placeholder 4"/>
          <p:cNvSpPr>
            <a:spLocks noGrp="1"/>
          </p:cNvSpPr>
          <p:nvPr>
            <p:ph sz="quarter" idx="14"/>
          </p:nvPr>
        </p:nvSpPr>
        <p:spPr>
          <a:xfrm>
            <a:off x="454025" y="4489236"/>
            <a:ext cx="4397375" cy="572425"/>
          </a:xfrm>
        </p:spPr>
        <p:txBody>
          <a:bodyPr/>
          <a:lstStyle/>
          <a:p>
            <a:pPr marL="0" indent="0">
              <a:buNone/>
            </a:pPr>
            <a:r>
              <a:rPr lang="en-US" sz="2400" b="1" dirty="0">
                <a:solidFill>
                  <a:schemeClr val="tx2"/>
                </a:solidFill>
                <a:latin typeface="+mn-lt"/>
              </a:rPr>
              <a:t>13.10</a:t>
            </a:r>
            <a:r>
              <a:rPr lang="en-US" sz="2400" b="1" dirty="0">
                <a:latin typeface="+mn-lt"/>
              </a:rPr>
              <a:t> </a:t>
            </a:r>
            <a:r>
              <a:rPr lang="en-US" sz="2400" dirty="0">
                <a:latin typeface="+mn-lt"/>
              </a:rPr>
              <a:t>Exception Filters and </a:t>
            </a:r>
            <a:r>
              <a:rPr lang="en-US" sz="2400" dirty="0" smtClean="0">
                <a:latin typeface="+mn-lt"/>
              </a:rPr>
              <a:t>the</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440030262"/>
              </p:ext>
            </p:extLst>
          </p:nvPr>
        </p:nvGraphicFramePr>
        <p:xfrm>
          <a:off x="4757825" y="4601667"/>
          <a:ext cx="517249" cy="381130"/>
        </p:xfrm>
        <a:graphic>
          <a:graphicData uri="http://schemas.openxmlformats.org/presentationml/2006/ole">
            <mc:AlternateContent xmlns:mc="http://schemas.openxmlformats.org/markup-compatibility/2006">
              <mc:Choice xmlns:v="urn:schemas-microsoft-com:vml" Requires="v">
                <p:oleObj spid="_x0000_s3414" name="Equation" r:id="rId5" imgW="241200" imgH="177480" progId="Equation.DSMT4">
                  <p:embed/>
                </p:oleObj>
              </mc:Choice>
              <mc:Fallback>
                <p:oleObj name="Equation" r:id="rId5" imgW="241200" imgH="177480" progId="Equation.DSMT4">
                  <p:embed/>
                  <p:pic>
                    <p:nvPicPr>
                      <p:cNvPr id="0" name=""/>
                      <p:cNvPicPr/>
                      <p:nvPr/>
                    </p:nvPicPr>
                    <p:blipFill>
                      <a:blip r:embed="rId6"/>
                      <a:stretch>
                        <a:fillRect/>
                      </a:stretch>
                    </p:blipFill>
                    <p:spPr>
                      <a:xfrm>
                        <a:off x="4757825" y="4601667"/>
                        <a:ext cx="517249" cy="381130"/>
                      </a:xfrm>
                      <a:prstGeom prst="rect">
                        <a:avLst/>
                      </a:prstGeom>
                    </p:spPr>
                  </p:pic>
                </p:oleObj>
              </mc:Fallback>
            </mc:AlternateContent>
          </a:graphicData>
        </a:graphic>
      </p:graphicFrame>
      <p:sp>
        <p:nvSpPr>
          <p:cNvPr id="6" name="Content Placeholder 5"/>
          <p:cNvSpPr>
            <a:spLocks noGrp="1"/>
          </p:cNvSpPr>
          <p:nvPr>
            <p:ph sz="quarter" idx="15"/>
          </p:nvPr>
        </p:nvSpPr>
        <p:spPr>
          <a:xfrm>
            <a:off x="463550" y="4516828"/>
            <a:ext cx="7135429" cy="1293653"/>
          </a:xfrm>
        </p:spPr>
        <p:txBody>
          <a:bodyPr/>
          <a:lstStyle/>
          <a:p>
            <a:pPr marL="0" indent="4748213">
              <a:buNone/>
            </a:pPr>
            <a:r>
              <a:rPr lang="en-US" sz="2400" dirty="0">
                <a:latin typeface="+mn-lt"/>
              </a:rPr>
              <a:t>6 when Clause</a:t>
            </a:r>
          </a:p>
          <a:p>
            <a:pPr marL="0" indent="0">
              <a:buNone/>
            </a:pPr>
            <a:r>
              <a:rPr lang="en-US" sz="2400" b="1" dirty="0">
                <a:solidFill>
                  <a:schemeClr val="tx2"/>
                </a:solidFill>
                <a:latin typeface="+mn-lt"/>
              </a:rPr>
              <a:t>13.11</a:t>
            </a:r>
            <a:r>
              <a:rPr lang="en-US" sz="2400" b="1" dirty="0">
                <a:latin typeface="+mn-lt"/>
              </a:rPr>
              <a:t> </a:t>
            </a:r>
            <a:r>
              <a:rPr lang="en-US" sz="2400" dirty="0" smtClean="0">
                <a:latin typeface="+mn-lt"/>
              </a:rPr>
              <a:t>Wrap-Up</a:t>
            </a:r>
            <a:endParaRPr lang="en-US" sz="2400" dirty="0">
              <a:latin typeface="+mn-lt"/>
            </a:endParaRPr>
          </a:p>
        </p:txBody>
      </p:sp>
    </p:spTree>
    <p:extLst>
      <p:ext uri="{BB962C8B-B14F-4D97-AF65-F5344CB8AC3E}">
        <p14:creationId xmlns:p14="http://schemas.microsoft.com/office/powerpoint/2010/main" val="26649611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13.7.4 Throwing an Exception W</a:t>
            </a:r>
            <a:r>
              <a:rPr lang="en-US" dirty="0" smtClean="0">
                <a:latin typeface="Times New Roman" panose="02020603050405020304" pitchFamily="18" charset="0"/>
                <a:cs typeface="Times New Roman" panose="02020603050405020304" pitchFamily="18" charset="0"/>
              </a:rPr>
              <a:t>ith </a:t>
            </a:r>
            <a:r>
              <a:rPr lang="en-US" dirty="0">
                <a:latin typeface="Times New Roman" panose="02020603050405020304" pitchFamily="18" charset="0"/>
                <a:cs typeface="Times New Roman" panose="02020603050405020304" pitchFamily="18" charset="0"/>
              </a:rPr>
              <a:t>an </a:t>
            </a:r>
            <a:r>
              <a:rPr lang="en-US" dirty="0" smtClean="0">
                <a:latin typeface="Consolas" panose="020B0609020204030204" pitchFamily="49" charset="0"/>
                <a:cs typeface="Times New Roman" panose="02020603050405020304" pitchFamily="18" charset="0"/>
              </a:rPr>
              <a:t>InnerException</a:t>
            </a:r>
            <a:endParaRPr lang="en-US"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437967"/>
          </a:xfrm>
        </p:spPr>
        <p:txBody>
          <a:bodyPr/>
          <a:lstStyle/>
          <a:p>
            <a:r>
              <a:rPr lang="en-US" sz="2400" dirty="0">
                <a:latin typeface="+mn-lt"/>
              </a:rPr>
              <a:t>The Exception class’s two-argument constructor </a:t>
            </a:r>
            <a:r>
              <a:rPr lang="en-US" sz="2400" dirty="0" smtClean="0">
                <a:latin typeface="+mn-lt"/>
              </a:rPr>
              <a:t>receives</a:t>
            </a:r>
            <a:endParaRPr lang="en-US" sz="2400" dirty="0">
              <a:latin typeface="+mn-lt"/>
            </a:endParaRPr>
          </a:p>
          <a:p>
            <a:pPr lvl="1"/>
            <a:r>
              <a:rPr lang="en-US" sz="2400" dirty="0">
                <a:latin typeface="+mn-lt"/>
              </a:rPr>
              <a:t>the custom error message and the</a:t>
            </a:r>
          </a:p>
          <a:p>
            <a:pPr lvl="1"/>
            <a:r>
              <a:rPr lang="en-US" sz="2400" dirty="0">
                <a:latin typeface="+mn-lt"/>
              </a:rPr>
              <a:t>InnerException to provide as additional </a:t>
            </a:r>
            <a:r>
              <a:rPr lang="en-US" sz="2400" dirty="0" smtClean="0">
                <a:latin typeface="+mn-lt"/>
              </a:rPr>
              <a:t>information</a:t>
            </a:r>
            <a:endParaRPr lang="en-US" sz="2400" dirty="0">
              <a:latin typeface="+mn-lt"/>
            </a:endParaRPr>
          </a:p>
        </p:txBody>
      </p:sp>
    </p:spTree>
    <p:extLst>
      <p:ext uri="{BB962C8B-B14F-4D97-AF65-F5344CB8AC3E}">
        <p14:creationId xmlns:p14="http://schemas.microsoft.com/office/powerpoint/2010/main" val="21983526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13.7.5 Displaying Information About the </a:t>
            </a:r>
            <a:r>
              <a:rPr lang="en-US" dirty="0">
                <a:latin typeface="Consolas" panose="020B0609020204030204" pitchFamily="49" charset="0"/>
                <a:cs typeface="Times New Roman" panose="02020603050405020304" pitchFamily="18" charset="0"/>
              </a:rPr>
              <a:t>Exception</a:t>
            </a:r>
          </a:p>
        </p:txBody>
      </p:sp>
      <p:sp>
        <p:nvSpPr>
          <p:cNvPr id="3" name="Text Placeholder 2"/>
          <p:cNvSpPr>
            <a:spLocks noGrp="1"/>
          </p:cNvSpPr>
          <p:nvPr>
            <p:ph type="body" idx="1"/>
          </p:nvPr>
        </p:nvSpPr>
        <p:spPr>
          <a:xfrm>
            <a:off x="457200" y="1600200"/>
            <a:ext cx="8229600" cy="4709160"/>
          </a:xfrm>
        </p:spPr>
        <p:txBody>
          <a:bodyPr/>
          <a:lstStyle/>
          <a:p>
            <a:r>
              <a:rPr lang="en-US" sz="1800" dirty="0">
                <a:latin typeface="Consolas" panose="020B0609020204030204" pitchFamily="49" charset="0"/>
              </a:rPr>
              <a:t>Exception</a:t>
            </a:r>
            <a:r>
              <a:rPr lang="en-US" sz="1800" dirty="0">
                <a:latin typeface="+mn-lt"/>
              </a:rPr>
              <a:t> method </a:t>
            </a:r>
            <a:r>
              <a:rPr lang="en-US" sz="1800" dirty="0">
                <a:latin typeface="Consolas" panose="020B0609020204030204" pitchFamily="49" charset="0"/>
              </a:rPr>
              <a:t>ToString</a:t>
            </a:r>
            <a:r>
              <a:rPr lang="en-US" sz="1800" dirty="0">
                <a:latin typeface="+mn-lt"/>
              </a:rPr>
              <a:t> returns a string that begins with the name of the exception class followed by the </a:t>
            </a:r>
            <a:r>
              <a:rPr lang="en-US" sz="1800" dirty="0">
                <a:latin typeface="Consolas" panose="020B0609020204030204" pitchFamily="49" charset="0"/>
              </a:rPr>
              <a:t>Message</a:t>
            </a:r>
            <a:r>
              <a:rPr lang="en-US" sz="1800" dirty="0">
                <a:latin typeface="+mn-lt"/>
              </a:rPr>
              <a:t> property value</a:t>
            </a:r>
            <a:r>
              <a:rPr lang="en-US" sz="1800" dirty="0" smtClean="0">
                <a:latin typeface="+mn-lt"/>
              </a:rPr>
              <a:t>.</a:t>
            </a:r>
            <a:endParaRPr lang="en-US" sz="1800" dirty="0">
              <a:latin typeface="+mn-lt"/>
            </a:endParaRPr>
          </a:p>
          <a:p>
            <a:r>
              <a:rPr lang="en-US" sz="1800" dirty="0">
                <a:latin typeface="+mn-lt"/>
              </a:rPr>
              <a:t>The next items present the stack trace of the </a:t>
            </a:r>
            <a:r>
              <a:rPr lang="en-US" sz="1800" dirty="0">
                <a:latin typeface="Consolas" panose="020B0609020204030204" pitchFamily="49" charset="0"/>
              </a:rPr>
              <a:t>InnerException</a:t>
            </a:r>
            <a:r>
              <a:rPr lang="en-US" sz="1800" dirty="0">
                <a:latin typeface="+mn-lt"/>
              </a:rPr>
              <a:t> object</a:t>
            </a:r>
            <a:r>
              <a:rPr lang="en-US" sz="1800" dirty="0" smtClean="0">
                <a:latin typeface="+mn-lt"/>
              </a:rPr>
              <a:t>.</a:t>
            </a:r>
            <a:endParaRPr lang="en-US" sz="1800" dirty="0">
              <a:latin typeface="+mn-lt"/>
            </a:endParaRPr>
          </a:p>
          <a:p>
            <a:r>
              <a:rPr lang="en-US" sz="1800" dirty="0">
                <a:latin typeface="+mn-lt"/>
              </a:rPr>
              <a:t>The remainder of the block of output shows the </a:t>
            </a:r>
            <a:r>
              <a:rPr lang="en-US" sz="1800" dirty="0">
                <a:latin typeface="Consolas" panose="020B0609020204030204" pitchFamily="49" charset="0"/>
              </a:rPr>
              <a:t>StackTrace</a:t>
            </a:r>
            <a:r>
              <a:rPr lang="en-US" sz="1800" dirty="0">
                <a:latin typeface="+mn-lt"/>
              </a:rPr>
              <a:t> for the exception</a:t>
            </a:r>
            <a:r>
              <a:rPr lang="en-US" sz="1800" dirty="0" smtClean="0">
                <a:latin typeface="+mn-lt"/>
              </a:rPr>
              <a:t>.</a:t>
            </a:r>
            <a:endParaRPr lang="en-US" sz="1800" dirty="0">
              <a:latin typeface="+mn-lt"/>
            </a:endParaRPr>
          </a:p>
          <a:p>
            <a:r>
              <a:rPr lang="en-US" sz="1800" dirty="0">
                <a:latin typeface="+mn-lt"/>
              </a:rPr>
              <a:t>The </a:t>
            </a:r>
            <a:r>
              <a:rPr lang="en-US" sz="1800" dirty="0">
                <a:latin typeface="Consolas" panose="020B0609020204030204" pitchFamily="49" charset="0"/>
              </a:rPr>
              <a:t>StackTrace</a:t>
            </a:r>
            <a:r>
              <a:rPr lang="en-US" sz="1800" dirty="0">
                <a:latin typeface="+mn-lt"/>
              </a:rPr>
              <a:t> represents the state of the method-call stack at the throw point of the exception, rather than at the point where the exception eventually is caught</a:t>
            </a:r>
            <a:r>
              <a:rPr lang="en-US" sz="1800" dirty="0" smtClean="0">
                <a:latin typeface="+mn-lt"/>
              </a:rPr>
              <a:t>.</a:t>
            </a:r>
            <a:endParaRPr lang="en-US" sz="1800" dirty="0">
              <a:latin typeface="+mn-lt"/>
            </a:endParaRPr>
          </a:p>
          <a:p>
            <a:r>
              <a:rPr lang="en-US" sz="1800" dirty="0">
                <a:latin typeface="+mn-lt"/>
              </a:rPr>
              <a:t>Each </a:t>
            </a:r>
            <a:r>
              <a:rPr lang="en-US" sz="1800" dirty="0">
                <a:latin typeface="Consolas" panose="020B0609020204030204" pitchFamily="49" charset="0"/>
              </a:rPr>
              <a:t>StackTrace</a:t>
            </a:r>
            <a:r>
              <a:rPr lang="en-US" sz="1800" dirty="0">
                <a:latin typeface="+mn-lt"/>
              </a:rPr>
              <a:t> line that begins with “at” represents a method on the call stack</a:t>
            </a:r>
            <a:r>
              <a:rPr lang="en-US" sz="1800" dirty="0" smtClean="0">
                <a:latin typeface="+mn-lt"/>
              </a:rPr>
              <a:t>.</a:t>
            </a:r>
            <a:endParaRPr lang="en-US" sz="1800" dirty="0">
              <a:latin typeface="+mn-lt"/>
            </a:endParaRPr>
          </a:p>
          <a:p>
            <a:r>
              <a:rPr lang="en-US" sz="1800" dirty="0">
                <a:latin typeface="+mn-lt"/>
              </a:rPr>
              <a:t>These indicate the method in which the exception occurred, the file in which the method resides and the line number of the throw point in the file. The inner-exception information includes the </a:t>
            </a:r>
            <a:r>
              <a:rPr lang="en-US" sz="1800" b="1" dirty="0">
                <a:latin typeface="+mn-lt"/>
              </a:rPr>
              <a:t>inner-exception stack trace</a:t>
            </a:r>
            <a:r>
              <a:rPr lang="en-US" sz="1800" b="1" dirty="0" smtClean="0">
                <a:latin typeface="+mn-lt"/>
              </a:rPr>
              <a:t>.</a:t>
            </a:r>
            <a:endParaRPr lang="en-US" sz="1800" b="1" dirty="0">
              <a:latin typeface="+mn-lt"/>
            </a:endParaRPr>
          </a:p>
        </p:txBody>
      </p:sp>
    </p:spTree>
    <p:extLst>
      <p:ext uri="{BB962C8B-B14F-4D97-AF65-F5344CB8AC3E}">
        <p14:creationId xmlns:p14="http://schemas.microsoft.com/office/powerpoint/2010/main" val="3736052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13.5</a:t>
            </a:r>
          </a:p>
        </p:txBody>
      </p:sp>
      <p:sp>
        <p:nvSpPr>
          <p:cNvPr id="3" name="Text Placeholder 2"/>
          <p:cNvSpPr>
            <a:spLocks noGrp="1"/>
          </p:cNvSpPr>
          <p:nvPr>
            <p:ph type="body" idx="1"/>
          </p:nvPr>
        </p:nvSpPr>
        <p:spPr>
          <a:xfrm>
            <a:off x="457200" y="1600200"/>
            <a:ext cx="8229600" cy="2377439"/>
          </a:xfrm>
        </p:spPr>
        <p:txBody>
          <a:bodyPr/>
          <a:lstStyle/>
          <a:p>
            <a:pPr marL="0" indent="0">
              <a:buNone/>
            </a:pPr>
            <a:r>
              <a:rPr lang="en-US" sz="2400" dirty="0">
                <a:latin typeface="+mn-lt"/>
              </a:rPr>
              <a:t>When catching and rethrowing an exception, provide additional debugging </a:t>
            </a:r>
            <a:r>
              <a:rPr lang="en-US" sz="2400" dirty="0" smtClean="0">
                <a:latin typeface="+mn-lt"/>
              </a:rPr>
              <a:t>information in </a:t>
            </a:r>
            <a:r>
              <a:rPr lang="en-US" sz="2400" dirty="0">
                <a:latin typeface="+mn-lt"/>
              </a:rPr>
              <a:t>the rethrown exception. To do so, create an object of an </a:t>
            </a:r>
            <a:r>
              <a:rPr lang="en-US" sz="2400" dirty="0">
                <a:latin typeface="Consolas" panose="020B0609020204030204" pitchFamily="49" charset="0"/>
              </a:rPr>
              <a:t>Exception</a:t>
            </a:r>
            <a:r>
              <a:rPr lang="en-US" sz="2400" dirty="0">
                <a:latin typeface="+mn-lt"/>
              </a:rPr>
              <a:t> subclass </a:t>
            </a:r>
            <a:r>
              <a:rPr lang="en-US" sz="2400" dirty="0" smtClean="0">
                <a:latin typeface="+mn-lt"/>
              </a:rPr>
              <a:t>containing more </a:t>
            </a:r>
            <a:r>
              <a:rPr lang="en-US" sz="2400" dirty="0">
                <a:latin typeface="+mn-lt"/>
              </a:rPr>
              <a:t>specific debugging information, then pass the original caught exception to the </a:t>
            </a:r>
            <a:r>
              <a:rPr lang="en-US" sz="2400" dirty="0" smtClean="0">
                <a:latin typeface="+mn-lt"/>
              </a:rPr>
              <a:t>new exception </a:t>
            </a:r>
            <a:r>
              <a:rPr lang="en-US" sz="2400" dirty="0">
                <a:latin typeface="+mn-lt"/>
              </a:rPr>
              <a:t>object’s constructor to initialize the </a:t>
            </a:r>
            <a:r>
              <a:rPr lang="en-US" sz="2400" dirty="0">
                <a:latin typeface="Consolas" panose="020B0609020204030204" pitchFamily="49" charset="0"/>
              </a:rPr>
              <a:t>InnerException</a:t>
            </a:r>
            <a:r>
              <a:rPr lang="en-US" sz="2400" dirty="0">
                <a:latin typeface="+mn-lt"/>
              </a:rPr>
              <a:t> property.</a:t>
            </a:r>
          </a:p>
        </p:txBody>
      </p:sp>
    </p:spTree>
    <p:extLst>
      <p:ext uri="{BB962C8B-B14F-4D97-AF65-F5344CB8AC3E}">
        <p14:creationId xmlns:p14="http://schemas.microsoft.com/office/powerpoint/2010/main" val="18158476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13.8 </a:t>
            </a:r>
            <a:r>
              <a:rPr lang="en-US" altLang="ja-JP" dirty="0" smtClean="0"/>
              <a:t>User-Defined Exception Classes </a:t>
            </a:r>
            <a:r>
              <a:rPr lang="en-US" altLang="ja-JP" sz="2000" b="0" dirty="0" smtClean="0"/>
              <a:t>(1 of 3)</a:t>
            </a:r>
            <a:endParaRPr lang="en-US" sz="2000" b="0" dirty="0"/>
          </a:p>
        </p:txBody>
      </p:sp>
      <p:sp>
        <p:nvSpPr>
          <p:cNvPr id="3" name="Text Placeholder 2"/>
          <p:cNvSpPr>
            <a:spLocks noGrp="1"/>
          </p:cNvSpPr>
          <p:nvPr>
            <p:ph type="body" idx="1"/>
          </p:nvPr>
        </p:nvSpPr>
        <p:spPr>
          <a:xfrm>
            <a:off x="457200" y="1600201"/>
            <a:ext cx="8229600" cy="2750573"/>
          </a:xfrm>
        </p:spPr>
        <p:txBody>
          <a:bodyPr/>
          <a:lstStyle/>
          <a:p>
            <a:r>
              <a:rPr lang="en-US" altLang="ja-JP" sz="2400" dirty="0">
                <a:latin typeface="+mn-lt"/>
              </a:rPr>
              <a:t>In some cases, you might create exception classes specific to the problems that occur in your programs.</a:t>
            </a:r>
          </a:p>
          <a:p>
            <a:r>
              <a:rPr lang="en-US" altLang="ja-JP" sz="2400" dirty="0">
                <a:latin typeface="+mn-lt"/>
              </a:rPr>
              <a:t>User-defined exception classes should derive directly or indirectly from class </a:t>
            </a:r>
            <a:r>
              <a:rPr lang="en-US" altLang="ja-JP" sz="2400" dirty="0">
                <a:latin typeface="Consolas" panose="020B0609020204030204" pitchFamily="49" charset="0"/>
              </a:rPr>
              <a:t>Exception</a:t>
            </a:r>
            <a:r>
              <a:rPr lang="en-US" altLang="ja-JP" sz="2400" dirty="0">
                <a:latin typeface="+mn-lt"/>
              </a:rPr>
              <a:t>.</a:t>
            </a:r>
          </a:p>
          <a:p>
            <a:r>
              <a:rPr lang="en-US" altLang="ja-JP" sz="2400" dirty="0">
                <a:latin typeface="+mn-lt"/>
              </a:rPr>
              <a:t>Exceptions should be documented so that other developers will know how to handle them</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915937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13.8 </a:t>
            </a:r>
            <a:r>
              <a:rPr lang="en-US" altLang="ja-JP" dirty="0" smtClean="0"/>
              <a:t>User-Defined Exception Classes </a:t>
            </a:r>
            <a:r>
              <a:rPr lang="en-US" altLang="ja-JP" sz="2000" b="0" dirty="0" smtClean="0"/>
              <a:t>(2 of 3)</a:t>
            </a:r>
            <a:endParaRPr lang="en-US" dirty="0"/>
          </a:p>
        </p:txBody>
      </p:sp>
      <p:sp>
        <p:nvSpPr>
          <p:cNvPr id="3" name="Text Placeholder 2"/>
          <p:cNvSpPr>
            <a:spLocks noGrp="1"/>
          </p:cNvSpPr>
          <p:nvPr>
            <p:ph type="body" idx="1"/>
          </p:nvPr>
        </p:nvSpPr>
        <p:spPr>
          <a:xfrm>
            <a:off x="457200" y="1600200"/>
            <a:ext cx="8229600" cy="4632959"/>
          </a:xfrm>
        </p:spPr>
        <p:txBody>
          <a:bodyPr/>
          <a:lstStyle/>
          <a:p>
            <a:r>
              <a:rPr lang="en-US" altLang="ja-JP" sz="2400" b="1" dirty="0">
                <a:latin typeface="+mn-lt"/>
              </a:rPr>
              <a:t>Class NegativeNumberException</a:t>
            </a:r>
          </a:p>
          <a:p>
            <a:r>
              <a:rPr lang="en-US" altLang="ja-JP" sz="2400" dirty="0">
                <a:latin typeface="+mn-lt"/>
              </a:rPr>
              <a:t>Figures </a:t>
            </a:r>
            <a:r>
              <a:rPr lang="en-US" altLang="ja-JP" sz="2400" dirty="0" smtClean="0">
                <a:latin typeface="+mn-lt"/>
              </a:rPr>
              <a:t>13.6</a:t>
            </a:r>
            <a:r>
              <a:rPr lang="en-US" altLang="ja-JP" sz="2400" dirty="0"/>
              <a:t> (see slides </a:t>
            </a:r>
            <a:r>
              <a:rPr lang="en-US" altLang="ja-JP" sz="2400" dirty="0" smtClean="0"/>
              <a:t>78)</a:t>
            </a:r>
            <a:r>
              <a:rPr lang="en-US" altLang="ja-JP" sz="2400" dirty="0" smtClean="0">
                <a:latin typeface="+mn-lt"/>
              </a:rPr>
              <a:t>–13.7 </a:t>
            </a:r>
            <a:r>
              <a:rPr lang="en-US" altLang="ja-JP" sz="2400" dirty="0">
                <a:latin typeface="+mn-lt"/>
              </a:rPr>
              <a:t>(see slides </a:t>
            </a:r>
            <a:r>
              <a:rPr lang="en-US" altLang="ja-JP" sz="2400" dirty="0" smtClean="0">
                <a:latin typeface="+mn-lt"/>
              </a:rPr>
              <a:t>80) </a:t>
            </a:r>
            <a:r>
              <a:rPr lang="en-US" altLang="ja-JP" sz="2400" dirty="0">
                <a:latin typeface="+mn-lt"/>
              </a:rPr>
              <a:t>demonstrate a user-defined exception class. User-defined exceptions should define three constructors:</a:t>
            </a:r>
          </a:p>
          <a:p>
            <a:pPr lvl="1"/>
            <a:r>
              <a:rPr lang="en-US" altLang="ja-JP" sz="2400" dirty="0">
                <a:latin typeface="+mn-lt"/>
              </a:rPr>
              <a:t>a parameterless constructor</a:t>
            </a:r>
          </a:p>
          <a:p>
            <a:pPr lvl="1"/>
            <a:r>
              <a:rPr lang="en-US" altLang="ja-JP" sz="2400" dirty="0">
                <a:latin typeface="+mn-lt"/>
              </a:rPr>
              <a:t>a constructor that receives a </a:t>
            </a:r>
            <a:r>
              <a:rPr lang="en-US" altLang="ja-JP" sz="2400" dirty="0">
                <a:latin typeface="Consolas" panose="020B0609020204030204" pitchFamily="49" charset="0"/>
              </a:rPr>
              <a:t>string</a:t>
            </a:r>
            <a:r>
              <a:rPr lang="en-US" altLang="ja-JP" sz="2400" dirty="0">
                <a:latin typeface="+mn-lt"/>
              </a:rPr>
              <a:t> argument (the error message)</a:t>
            </a:r>
          </a:p>
          <a:p>
            <a:pPr lvl="1"/>
            <a:r>
              <a:rPr lang="en-US" altLang="ja-JP" sz="2400" dirty="0">
                <a:latin typeface="+mn-lt"/>
              </a:rPr>
              <a:t>a constructor that receives a </a:t>
            </a:r>
            <a:r>
              <a:rPr lang="en-US" altLang="ja-JP" sz="2400" dirty="0">
                <a:latin typeface="Consolas" panose="020B0609020204030204" pitchFamily="49" charset="0"/>
              </a:rPr>
              <a:t>string</a:t>
            </a:r>
            <a:r>
              <a:rPr lang="en-US" altLang="ja-JP" sz="2400" dirty="0">
                <a:latin typeface="+mn-lt"/>
              </a:rPr>
              <a:t> argument and an </a:t>
            </a:r>
            <a:r>
              <a:rPr lang="en-US" altLang="ja-JP" sz="2400" dirty="0" smtClean="0">
                <a:latin typeface="Consolas" panose="020B0609020204030204" pitchFamily="49" charset="0"/>
              </a:rPr>
              <a:t>Exception</a:t>
            </a:r>
            <a:r>
              <a:rPr lang="en-US" altLang="ja-JP" sz="2400" dirty="0" smtClean="0">
                <a:latin typeface="+mn-lt"/>
              </a:rPr>
              <a:t> </a:t>
            </a:r>
            <a:r>
              <a:rPr lang="en-US" altLang="ja-JP" sz="2400" dirty="0">
                <a:latin typeface="+mn-lt"/>
              </a:rPr>
              <a:t>argument (the error message and the inner exception object</a:t>
            </a:r>
            <a:r>
              <a:rPr lang="en-US" altLang="ja-JP" sz="2400" dirty="0" smtClean="0">
                <a:latin typeface="+mn-lt"/>
              </a:rPr>
              <a:t>)</a:t>
            </a:r>
            <a:endParaRPr lang="en-US" sz="2400" dirty="0">
              <a:latin typeface="+mn-lt"/>
            </a:endParaRPr>
          </a:p>
        </p:txBody>
      </p:sp>
    </p:spTree>
    <p:extLst>
      <p:ext uri="{BB962C8B-B14F-4D97-AF65-F5344CB8AC3E}">
        <p14:creationId xmlns:p14="http://schemas.microsoft.com/office/powerpoint/2010/main" val="36530162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Programming Practice 13.1</a:t>
            </a:r>
            <a:endParaRPr lang="en-US" dirty="0"/>
          </a:p>
        </p:txBody>
      </p:sp>
      <p:sp>
        <p:nvSpPr>
          <p:cNvPr id="3" name="Text Placeholder 2"/>
          <p:cNvSpPr>
            <a:spLocks noGrp="1"/>
          </p:cNvSpPr>
          <p:nvPr>
            <p:ph type="body" idx="1"/>
          </p:nvPr>
        </p:nvSpPr>
        <p:spPr>
          <a:xfrm>
            <a:off x="457200" y="1600201"/>
            <a:ext cx="8229600" cy="990600"/>
          </a:xfrm>
        </p:spPr>
        <p:txBody>
          <a:bodyPr/>
          <a:lstStyle/>
          <a:p>
            <a:pPr marL="0" indent="0">
              <a:buNone/>
            </a:pPr>
            <a:r>
              <a:rPr lang="en-US" sz="2400" dirty="0">
                <a:latin typeface="+mn-lt"/>
              </a:rPr>
              <a:t>Associating each type of malfunction with an appropriately named exception </a:t>
            </a:r>
            <a:r>
              <a:rPr lang="en-US" sz="2400" dirty="0" smtClean="0">
                <a:latin typeface="+mn-lt"/>
              </a:rPr>
              <a:t>class improves</a:t>
            </a:r>
            <a:r>
              <a:rPr lang="en-US" sz="2400" dirty="0">
                <a:latin typeface="+mn-lt"/>
              </a:rPr>
              <a:t> </a:t>
            </a:r>
            <a:r>
              <a:rPr lang="en-US" sz="2400" dirty="0" smtClean="0">
                <a:latin typeface="+mn-lt"/>
              </a:rPr>
              <a:t>program </a:t>
            </a:r>
            <a:r>
              <a:rPr lang="en-US" sz="2400" dirty="0">
                <a:latin typeface="+mn-lt"/>
              </a:rPr>
              <a:t>clarity.</a:t>
            </a:r>
          </a:p>
        </p:txBody>
      </p:sp>
    </p:spTree>
    <p:extLst>
      <p:ext uri="{BB962C8B-B14F-4D97-AF65-F5344CB8AC3E}">
        <p14:creationId xmlns:p14="http://schemas.microsoft.com/office/powerpoint/2010/main" val="41361633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13.4</a:t>
            </a:r>
          </a:p>
        </p:txBody>
      </p:sp>
      <p:sp>
        <p:nvSpPr>
          <p:cNvPr id="3" name="Text Placeholder 2"/>
          <p:cNvSpPr>
            <a:spLocks noGrp="1"/>
          </p:cNvSpPr>
          <p:nvPr>
            <p:ph type="body" idx="1"/>
          </p:nvPr>
        </p:nvSpPr>
        <p:spPr>
          <a:xfrm>
            <a:off x="457200" y="1600201"/>
            <a:ext cx="8229600" cy="1659193"/>
          </a:xfrm>
        </p:spPr>
        <p:txBody>
          <a:bodyPr/>
          <a:lstStyle/>
          <a:p>
            <a:pPr marL="0" indent="0">
              <a:buNone/>
            </a:pPr>
            <a:r>
              <a:rPr lang="en-US" sz="2400" dirty="0">
                <a:latin typeface="+mn-lt"/>
              </a:rPr>
              <a:t>Before creating a user-defined exception class, investigate the existing exceptions in </a:t>
            </a:r>
            <a:r>
              <a:rPr lang="en-US" sz="2400" dirty="0" smtClean="0">
                <a:latin typeface="+mn-lt"/>
              </a:rPr>
              <a:t>the .NET </a:t>
            </a:r>
            <a:r>
              <a:rPr lang="en-US" sz="2400" dirty="0">
                <a:latin typeface="+mn-lt"/>
              </a:rPr>
              <a:t>Framework Class Library to determine whether an appropriate exception </a:t>
            </a:r>
            <a:r>
              <a:rPr lang="en-US" sz="2400" dirty="0" smtClean="0">
                <a:latin typeface="+mn-lt"/>
              </a:rPr>
              <a:t>type already </a:t>
            </a:r>
            <a:r>
              <a:rPr lang="en-US" sz="2400" dirty="0">
                <a:latin typeface="+mn-lt"/>
              </a:rPr>
              <a:t>exists.</a:t>
            </a:r>
          </a:p>
        </p:txBody>
      </p:sp>
    </p:spTree>
    <p:extLst>
      <p:ext uri="{BB962C8B-B14F-4D97-AF65-F5344CB8AC3E}">
        <p14:creationId xmlns:p14="http://schemas.microsoft.com/office/powerpoint/2010/main" val="42494707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13.8 </a:t>
            </a:r>
            <a:r>
              <a:rPr lang="en-US" altLang="ja-JP" dirty="0" smtClean="0"/>
              <a:t>User-Defined Exception Classes </a:t>
            </a:r>
            <a:r>
              <a:rPr lang="en-US" altLang="ja-JP" sz="2000" b="0" dirty="0" smtClean="0"/>
              <a:t>(3 of 3</a:t>
            </a:r>
            <a:r>
              <a:rPr lang="en-US" altLang="ja-JP" sz="2000" b="0" dirty="0"/>
              <a:t>)</a:t>
            </a:r>
            <a:endParaRPr lang="en-US" dirty="0"/>
          </a:p>
        </p:txBody>
      </p:sp>
      <p:sp>
        <p:nvSpPr>
          <p:cNvPr id="3" name="Text Placeholder 2"/>
          <p:cNvSpPr>
            <a:spLocks noGrp="1"/>
          </p:cNvSpPr>
          <p:nvPr>
            <p:ph type="body" idx="1"/>
          </p:nvPr>
        </p:nvSpPr>
        <p:spPr>
          <a:xfrm>
            <a:off x="457200" y="1600201"/>
            <a:ext cx="8229600" cy="2514599"/>
          </a:xfrm>
        </p:spPr>
        <p:txBody>
          <a:bodyPr/>
          <a:lstStyle/>
          <a:p>
            <a:r>
              <a:rPr lang="en-US" altLang="en-US" sz="2400" dirty="0">
                <a:latin typeface="Consolas" panose="020B0609020204030204" pitchFamily="49" charset="0"/>
              </a:rPr>
              <a:t>NegativeNumberException</a:t>
            </a:r>
            <a:r>
              <a:rPr lang="en-US" altLang="en-US" sz="2400" dirty="0">
                <a:latin typeface="+mn-lt"/>
              </a:rPr>
              <a:t> </a:t>
            </a:r>
            <a:r>
              <a:rPr lang="en-US" altLang="en-US" sz="2400" dirty="0" smtClean="0">
                <a:latin typeface="+mn-lt"/>
              </a:rPr>
              <a:t>(Figure 13.6) </a:t>
            </a:r>
            <a:r>
              <a:rPr lang="en-US" altLang="en-US" sz="2400" dirty="0">
                <a:latin typeface="+mn-lt"/>
              </a:rPr>
              <a:t>represents exceptions that occur when a program performs an illegal operation on a negative number, such as attempting to calculate its square root.</a:t>
            </a:r>
          </a:p>
          <a:p>
            <a:r>
              <a:rPr lang="en-US" altLang="en-US" sz="2400" dirty="0">
                <a:latin typeface="+mn-lt"/>
              </a:rPr>
              <a:t>Class </a:t>
            </a:r>
            <a:r>
              <a:rPr lang="en-US" altLang="en-US" sz="2400" dirty="0">
                <a:latin typeface="Consolas" panose="020B0609020204030204" pitchFamily="49" charset="0"/>
              </a:rPr>
              <a:t>SquareRootTest</a:t>
            </a:r>
            <a:r>
              <a:rPr lang="en-US" altLang="en-US" sz="2400" dirty="0">
                <a:latin typeface="+mn-lt"/>
              </a:rPr>
              <a:t> </a:t>
            </a:r>
            <a:r>
              <a:rPr lang="en-US" altLang="en-US" sz="2400" dirty="0" smtClean="0">
                <a:latin typeface="+mn-lt"/>
              </a:rPr>
              <a:t>(Figure 13.7 see slide 80) </a:t>
            </a:r>
            <a:r>
              <a:rPr lang="en-US" altLang="en-US" sz="2400" dirty="0">
                <a:latin typeface="+mn-lt"/>
              </a:rPr>
              <a:t>demonstrates our user-defined exception class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27630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63717"/>
          </a:xfrm>
        </p:spPr>
        <p:txBody>
          <a:bodyPr anchor="t"/>
          <a:lstStyle/>
          <a:p>
            <a:r>
              <a:rPr lang="en-US" sz="2800" dirty="0" smtClean="0"/>
              <a:t>Figure 13.6 </a:t>
            </a:r>
            <a:r>
              <a:rPr lang="en-US" sz="2800" dirty="0" smtClean="0">
                <a:latin typeface="Consolas" panose="020B0609020204030204" pitchFamily="49" charset="0"/>
              </a:rPr>
              <a:t>NegativeNumberException</a:t>
            </a:r>
            <a:r>
              <a:rPr lang="en-US" sz="2800" dirty="0"/>
              <a:t> Represents Exceptions Caused by Illegal Operations Performed on Negative Numbers </a:t>
            </a:r>
            <a:r>
              <a:rPr lang="en-US" sz="2000" b="0" dirty="0" smtClean="0"/>
              <a:t>(1 of 2)</a:t>
            </a:r>
            <a:endParaRPr lang="en-US" sz="2000" b="0" dirty="0"/>
          </a:p>
        </p:txBody>
      </p:sp>
      <p:pic>
        <p:nvPicPr>
          <p:cNvPr id="4" name="Picture 3" descr="Program code for negative number exception. Line 1: forward slash, forward slash, f i g period 13.6, colon, negative number exception, period, c s. Line 2: forward slash, forward slash, negative number exception represents exceptions caused by. Line 3: forward slash, forward slash, illegal operations performed on negative numbers period. Line 4: using system, semicolon. Line 5: blank. Line 6: public class negative number exception, colon, exception. Line 7: left brace. Line 8, indented once: forward slash, forward slash, default constructor. Line 9, indented once: public negative number exception, left parenthesis, right parenthesis. Line 10, indented twice: colon, base, left parenthesis, open quotes, illegal operation for a negative number, close quotes, right parenthesis. Line 11, indented once: left brace. Line 12, indented twice: forward slash, forward slash, empty body. Line 13, indented once: right brace.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905332"/>
            <a:ext cx="7909274" cy="3128945"/>
          </a:xfrm>
          <a:prstGeom prst="rect">
            <a:avLst/>
          </a:prstGeom>
        </p:spPr>
      </p:pic>
    </p:spTree>
    <p:extLst>
      <p:ext uri="{BB962C8B-B14F-4D97-AF65-F5344CB8AC3E}">
        <p14:creationId xmlns:p14="http://schemas.microsoft.com/office/powerpoint/2010/main" val="88215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95248"/>
          </a:xfrm>
        </p:spPr>
        <p:txBody>
          <a:bodyPr anchor="t"/>
          <a:lstStyle/>
          <a:p>
            <a:r>
              <a:rPr lang="en-US" sz="2800" dirty="0" smtClean="0"/>
              <a:t>Figure 13.6 </a:t>
            </a:r>
            <a:r>
              <a:rPr lang="en-US" sz="2800" dirty="0" smtClean="0">
                <a:latin typeface="Consolas" panose="020B0609020204030204" pitchFamily="49" charset="0"/>
              </a:rPr>
              <a:t>NegativeNumberException</a:t>
            </a:r>
            <a:r>
              <a:rPr lang="en-US" sz="2800" dirty="0" smtClean="0">
                <a:latin typeface="Times New Roman" panose="02020603050405020304" pitchFamily="18" charset="0"/>
                <a:cs typeface="Times New Roman" panose="02020603050405020304" pitchFamily="18" charset="0"/>
              </a:rPr>
              <a:t> </a:t>
            </a:r>
            <a:r>
              <a:rPr lang="en-US" sz="2800" dirty="0" smtClean="0"/>
              <a:t>Represents </a:t>
            </a:r>
            <a:r>
              <a:rPr lang="en-US" sz="2800" dirty="0"/>
              <a:t>Exceptions Caused by Illegal Operations Performed on Negative Numbers</a:t>
            </a:r>
            <a:r>
              <a:rPr lang="en-US" sz="2800" dirty="0" smtClean="0"/>
              <a:t> </a:t>
            </a:r>
            <a:r>
              <a:rPr lang="en-US" sz="2000" b="0" dirty="0" smtClean="0"/>
              <a:t>(2 of 2</a:t>
            </a:r>
            <a:r>
              <a:rPr lang="en-US" sz="2000" b="0" dirty="0"/>
              <a:t>)</a:t>
            </a:r>
            <a:endParaRPr lang="en-US" sz="2000" dirty="0"/>
          </a:p>
        </p:txBody>
      </p:sp>
      <p:pic>
        <p:nvPicPr>
          <p:cNvPr id="4" name="Picture 3" descr="Program code for negative number exception. Line 15, indented once: forward slash, forward slash, constructor for customizing error message. Line 16, indented once: public negative number exception, left parenthesis, string message value, right parenthesis. Line 17, indented twice: colon, base, left parenthesis, message value, right parenthesis. Line 18, indented once: left brace. Line 19, indented twice: forward slash, forward slash, empty body. Line 20, indented once: right brace. Line 21: blank. Line 22, indented once: forward slash, forward slash, constructor for customizing the exception’s error. Line 23, indented once: forward slash, forward slash, message and specifying the inner exception object. Line 24, indented once: public negative number exception, left parenthesis, string message value, comma, exception inner, right parenthesis. Line 25, indented twice: colon, base, left parenthesis, message value, comma, inner, right parenthesis. Line 26, indented once: left brace. Line 27, indented twice: forward slash, forward slash, empty body. Line 28, indented once: right brace. Line 2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952589"/>
            <a:ext cx="7909274" cy="3514245"/>
          </a:xfrm>
          <a:prstGeom prst="rect">
            <a:avLst/>
          </a:prstGeom>
        </p:spPr>
      </p:pic>
    </p:spTree>
    <p:extLst>
      <p:ext uri="{BB962C8B-B14F-4D97-AF65-F5344CB8AC3E}">
        <p14:creationId xmlns:p14="http://schemas.microsoft.com/office/powerpoint/2010/main" val="2855156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13.1 Introduction</a:t>
            </a:r>
          </a:p>
        </p:txBody>
      </p:sp>
      <p:sp>
        <p:nvSpPr>
          <p:cNvPr id="3" name="Text Placeholder 2"/>
          <p:cNvSpPr>
            <a:spLocks noGrp="1"/>
          </p:cNvSpPr>
          <p:nvPr>
            <p:ph type="body" idx="1"/>
          </p:nvPr>
        </p:nvSpPr>
        <p:spPr>
          <a:xfrm>
            <a:off x="457200" y="1600201"/>
            <a:ext cx="8229600" cy="3322320"/>
          </a:xfrm>
        </p:spPr>
        <p:txBody>
          <a:bodyPr/>
          <a:lstStyle/>
          <a:p>
            <a:r>
              <a:rPr lang="en-US" altLang="en-US" sz="2400" dirty="0">
                <a:latin typeface="+mn-lt"/>
              </a:rPr>
              <a:t>An exception is an indication of a problem that occurred during a program’s execution.</a:t>
            </a:r>
          </a:p>
          <a:p>
            <a:r>
              <a:rPr lang="en-US" altLang="en-US" sz="2400" dirty="0">
                <a:latin typeface="+mn-lt"/>
              </a:rPr>
              <a:t>Exception handling enables you to create apps that can handle exceptions—in many cases allowing a program to continue executing as if no problems were encountered</a:t>
            </a:r>
            <a:r>
              <a:rPr lang="en-US" altLang="en-US" sz="2400" dirty="0" smtClean="0">
                <a:latin typeface="+mn-lt"/>
              </a:rPr>
              <a:t>.</a:t>
            </a:r>
            <a:endParaRPr lang="en-US" altLang="en-US" sz="2400" dirty="0">
              <a:latin typeface="+mn-lt"/>
            </a:endParaRPr>
          </a:p>
          <a:p>
            <a:r>
              <a:rPr lang="en-US" altLang="en-US" sz="2400" dirty="0">
                <a:latin typeface="+mn-lt"/>
              </a:rPr>
              <a:t>Exception handling enables you to write clear, robust and more fault-tolerant programs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480733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13.7 </a:t>
            </a:r>
            <a:r>
              <a:rPr lang="en-US" dirty="0"/>
              <a:t>Demonstrating a User-Defined Exception Class </a:t>
            </a:r>
            <a:r>
              <a:rPr lang="en-US" sz="2000" b="0" dirty="0" smtClean="0"/>
              <a:t>(1 of 4)</a:t>
            </a:r>
            <a:endParaRPr lang="en-US" sz="2000" b="0" dirty="0"/>
          </a:p>
        </p:txBody>
      </p:sp>
      <p:pic>
        <p:nvPicPr>
          <p:cNvPr id="3" name="Picture 2" descr="Program code for demonstrating a user defined exception class. Line 1: forward slash, forward slash, f i g period 13.7, colon, square root test, period, c s. Line 2: forward slash, forward slash, demonstrating a user-defined exception class. Line 3: using system, semicolon. Line 4: blank. Line 5: class square root test. Line 6: left brace. Line 7, indented once: static void main, left parenthesis, string, open bracket, close bracket, a r g s, right parenthesis. Line 8, indented once: left brace. Line 9, indented twice: v a r continue loop = true, semicolon. Line 10: blank. Line 11, indented twice: do. Line 12, indented twice: lef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705944"/>
            <a:ext cx="7909274" cy="2797182"/>
          </a:xfrm>
          <a:prstGeom prst="rect">
            <a:avLst/>
          </a:prstGeom>
        </p:spPr>
      </p:pic>
    </p:spTree>
    <p:extLst>
      <p:ext uri="{BB962C8B-B14F-4D97-AF65-F5344CB8AC3E}">
        <p14:creationId xmlns:p14="http://schemas.microsoft.com/office/powerpoint/2010/main" val="25628079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13.7 </a:t>
            </a:r>
            <a:r>
              <a:rPr lang="en-US" dirty="0"/>
              <a:t>Demonstrating a User-Defined Exception Class </a:t>
            </a:r>
            <a:r>
              <a:rPr lang="en-US" sz="2000" b="0" dirty="0" smtClean="0"/>
              <a:t>(2 of 4</a:t>
            </a:r>
            <a:r>
              <a:rPr lang="en-US" sz="2000" b="0" dirty="0"/>
              <a:t>)</a:t>
            </a:r>
            <a:endParaRPr lang="en-US" dirty="0"/>
          </a:p>
        </p:txBody>
      </p:sp>
      <p:pic>
        <p:nvPicPr>
          <p:cNvPr id="3" name="Picture 2" descr="Program code for demonstrating a user defined exception class. Line 13, indented three times: forward slash, forward slash, catch any negative number exception thrown. Line 14, indented three times: try. Line 15, indented three times: left brace. Line 16, indented four times: console, period, write, left parenthesis. Line 17, indented five times: open quotes, enter a value to calculate the square root of, colon, close quotes, right parenthesis, semicolon. Line 18, indented four times: double input value = double, period, parse, left parenthesis, console, period, read line, left parenthesis, right parenthesis, right parenthesis, semicolon. Line 19, indented four times: double result = square root, left parenthesis, input value, right parenthesis, semicolon. Line 20: blank. Line 21, indented four times: console, period, write line, left parenthesis. Line 22, indented five times: dollar sign, open quotes, the square root of, left brace, input value, right brace, is, left brace, result, colon, f 6, right brace, back slash, n, close quotes, right parenthesis, semicolon. Line 23, indented four times: continue loop = false, semicolon. Line 24, indented three times: right brace. Line 25, indented three times: catch, left parenthesis, format exception format exception, right parenthesis. Line 26, indented three times: left brace. Line 27, indented four times: console, period, write line, left parenthesis, open quotes, back slash, n, close quotes, + format exception, period, message, right parenthesis, semicolon. Line 28, indented four times: console, period, write line, left parenthesis, open quotes, please enter a double value, period, back slash, n, close quotes, right parenthesis, semicolon. Line 29, indented three times: right brace. Line 30, indented three times: catch, left parenthesis, negative number exception negative number exception, right parenthesis. Line 31, indented three times: left brace. Line 32, indented four times: console, period, write line, left parenthesis, open quotes, back slash, n, close quotes, + negative number exception, period, message, right parenthesis, semicolon. Line 33, indented four times: console, period, write line, left parenthesis, open quotes, please enter a non-negative value, period, back slash, n, close quotes, right parenthesis, semicolon. Line 34, indented three times: right brace. Line 35, indented twice: right brace, while, left parenthesis, continue loop, right parenthesis, semicolon. Line 36, indented once: right brace."/>
          <p:cNvPicPr>
            <a:picLocks noChangeAspect="1"/>
          </p:cNvPicPr>
          <p:nvPr/>
        </p:nvPicPr>
        <p:blipFill rotWithShape="1">
          <a:blip r:embed="rId2">
            <a:extLst>
              <a:ext uri="{28A0092B-C50C-407E-A947-70E740481C1C}">
                <a14:useLocalDpi xmlns:a14="http://schemas.microsoft.com/office/drawing/2010/main" val="0"/>
              </a:ext>
            </a:extLst>
          </a:blip>
          <a:srcRect l="2683" t="2984" r="1586"/>
          <a:stretch/>
        </p:blipFill>
        <p:spPr>
          <a:xfrm>
            <a:off x="1130395" y="1566476"/>
            <a:ext cx="6883211" cy="4653021"/>
          </a:xfrm>
          <a:prstGeom prst="rect">
            <a:avLst/>
          </a:prstGeom>
        </p:spPr>
      </p:pic>
    </p:spTree>
    <p:extLst>
      <p:ext uri="{BB962C8B-B14F-4D97-AF65-F5344CB8AC3E}">
        <p14:creationId xmlns:p14="http://schemas.microsoft.com/office/powerpoint/2010/main" val="1639755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13.7 Demonstrating a User-Defined Exception Class </a:t>
            </a:r>
            <a:r>
              <a:rPr lang="en-US" sz="2000" b="0" dirty="0" smtClean="0"/>
              <a:t>(3 </a:t>
            </a:r>
            <a:r>
              <a:rPr lang="en-US" sz="2000" b="0" dirty="0"/>
              <a:t>of 4)</a:t>
            </a:r>
            <a:endParaRPr lang="en-US" dirty="0"/>
          </a:p>
        </p:txBody>
      </p:sp>
      <p:pic>
        <p:nvPicPr>
          <p:cNvPr id="4" name="Picture 3" descr="Program code for demonstrating a user defined exception class. Line 37: blank. Line 38, indented once: forward slash, forward slash, computes square root of parameter, semicolon, throws. Line 39, indented once: forward slash, forward slash, negative number exception if parameter is negative. Line 40, indented once: public static double square root, left parenthesis, double value, right parenthesis. Line 41, indented once: left brace. Line 42, indented twice: forward slash, forward slash, if negative operand, comma, throw negative number exception. Line 43, indented twice: if, left parenthesis, value, left angle bracket, 0, right parenthesis. Line 44, indented twice: left brace. Line 45, indented three times: throw new negative number exception, left parenthesis. Line 46, indented four times: open quotes, square root of negative number not permitted, close quotes, right parenthesis, semicolon. Line 47, indented twice: right brace. Line 48, indented twice: else. Line 49, indented twice: left brace. Line 50, indented three times: return m a t h, period, s q r t, left parenthesis, value, right parenthesis, semicolon, forward slash, forward slash, compute square root. Line 51, indented twice: right brace. Line 52, indented once: right brace. Line 53: right brace. Line 1: enter a value to calculate the square root of, colon, 30. Line 2: the square root of 30 is 5.4772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642777"/>
            <a:ext cx="7557025" cy="4468938"/>
          </a:xfrm>
          <a:prstGeom prst="rect">
            <a:avLst/>
          </a:prstGeom>
        </p:spPr>
      </p:pic>
    </p:spTree>
    <p:extLst>
      <p:ext uri="{BB962C8B-B14F-4D97-AF65-F5344CB8AC3E}">
        <p14:creationId xmlns:p14="http://schemas.microsoft.com/office/powerpoint/2010/main" val="38896901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13.7 Demonstrating a User-Defined Exception Class </a:t>
            </a:r>
            <a:r>
              <a:rPr lang="en-US" sz="2000" b="0" dirty="0" smtClean="0"/>
              <a:t>(4 </a:t>
            </a:r>
            <a:r>
              <a:rPr lang="en-US" sz="2000" b="0" dirty="0"/>
              <a:t>of 4)</a:t>
            </a:r>
            <a:endParaRPr lang="en-US" dirty="0"/>
          </a:p>
        </p:txBody>
      </p:sp>
      <p:pic>
        <p:nvPicPr>
          <p:cNvPr id="3" name="Picture 2" descr="An output shows the demonstration of user defined exception class. Line 1: enter a value to calculate the square root of, colon, hello. Line 2: input string was not in a correct format. Line 3: please enter a double value. Line 4: enter a value to calculate the square root of, colon, 25. Line 5: the square root of 25 is 5.000000.  Line 1: enter a value to calculate the square root of, colon, negative 2. Line 2: square root of negative number not permitted. Line 3: please enter a non-negative value. Line 4: enter a value to calculate the square root of, colon, 2. Line 5: the square root of 2 is 1.4142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0" y="1654271"/>
            <a:ext cx="7708921" cy="3592253"/>
          </a:xfrm>
          <a:prstGeom prst="rect">
            <a:avLst/>
          </a:prstGeom>
        </p:spPr>
      </p:pic>
    </p:spTree>
    <p:extLst>
      <p:ext uri="{BB962C8B-B14F-4D97-AF65-F5344CB8AC3E}">
        <p14:creationId xmlns:p14="http://schemas.microsoft.com/office/powerpoint/2010/main" val="9059822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13.9 Checking for null References; Introducing </a:t>
            </a:r>
            <a:r>
              <a:rPr lang="en-US" sz="1200" dirty="0" smtClean="0">
                <a:solidFill>
                  <a:schemeClr val="bg1"/>
                </a:solidFill>
              </a:rPr>
              <a:t>C sharp</a:t>
            </a:r>
            <a:r>
              <a:rPr lang="en-US" dirty="0" smtClean="0">
                <a:solidFill>
                  <a:schemeClr val="tx1"/>
                </a:solidFill>
              </a:rPr>
              <a:t> </a:t>
            </a:r>
            <a:r>
              <a:rPr lang="en-US" dirty="0" smtClean="0"/>
              <a:t>6’s </a:t>
            </a:r>
            <a:r>
              <a:rPr lang="en-US" dirty="0"/>
              <a:t>?. Operator</a:t>
            </a:r>
          </a:p>
        </p:txBody>
      </p:sp>
      <p:graphicFrame>
        <p:nvGraphicFramePr>
          <p:cNvPr id="5" name="Object 4"/>
          <p:cNvGraphicFramePr>
            <a:graphicFrameLocks noChangeAspect="1"/>
          </p:cNvGraphicFramePr>
          <p:nvPr>
            <p:extLst>
              <p:ext uri="{D42A27DB-BD31-4B8C-83A1-F6EECF244321}">
                <p14:modId xmlns:p14="http://schemas.microsoft.com/office/powerpoint/2010/main" val="1070202796"/>
              </p:ext>
            </p:extLst>
          </p:nvPr>
        </p:nvGraphicFramePr>
        <p:xfrm>
          <a:off x="2819400" y="769938"/>
          <a:ext cx="593725" cy="460375"/>
        </p:xfrm>
        <a:graphic>
          <a:graphicData uri="http://schemas.openxmlformats.org/presentationml/2006/ole">
            <mc:AlternateContent xmlns:mc="http://schemas.openxmlformats.org/markup-compatibility/2006">
              <mc:Choice xmlns:v="urn:schemas-microsoft-com:vml" Requires="v">
                <p:oleObj spid="_x0000_s6330" name="Equation" r:id="rId3" imgW="228600" imgH="177480" progId="Equation.DSMT4">
                  <p:embed/>
                </p:oleObj>
              </mc:Choice>
              <mc:Fallback>
                <p:oleObj name="Equation" r:id="rId3" imgW="228600" imgH="177480" progId="Equation.DSMT4">
                  <p:embed/>
                  <p:pic>
                    <p:nvPicPr>
                      <p:cNvPr id="0" name=""/>
                      <p:cNvPicPr/>
                      <p:nvPr/>
                    </p:nvPicPr>
                    <p:blipFill>
                      <a:blip r:embed="rId4"/>
                      <a:stretch>
                        <a:fillRect/>
                      </a:stretch>
                    </p:blipFill>
                    <p:spPr>
                      <a:xfrm>
                        <a:off x="2819400" y="769938"/>
                        <a:ext cx="593725" cy="460375"/>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1206061"/>
          </a:xfrm>
        </p:spPr>
        <p:txBody>
          <a:bodyPr/>
          <a:lstStyle/>
          <a:p>
            <a:r>
              <a:rPr lang="en-US" sz="2400" dirty="0">
                <a:latin typeface="+mn-lt"/>
              </a:rPr>
              <a:t>Checking whether a reference is </a:t>
            </a:r>
            <a:r>
              <a:rPr lang="en-US" sz="2400" dirty="0">
                <a:latin typeface="Consolas" panose="020B0609020204030204" pitchFamily="49" charset="0"/>
              </a:rPr>
              <a:t>null</a:t>
            </a:r>
            <a:r>
              <a:rPr lang="en-US" sz="2400" dirty="0">
                <a:effectLst>
                  <a:outerShdw blurRad="38100" dist="38100" dir="2700000" algn="tl">
                    <a:srgbClr val="000000">
                      <a:alpha val="43137"/>
                    </a:srgbClr>
                  </a:outerShdw>
                </a:effectLst>
                <a:latin typeface="+mn-lt"/>
              </a:rPr>
              <a:t> </a:t>
            </a:r>
            <a:r>
              <a:rPr lang="en-US" sz="2400" dirty="0">
                <a:latin typeface="+mn-lt"/>
              </a:rPr>
              <a:t>before using it to call a method or access a property </a:t>
            </a:r>
            <a:r>
              <a:rPr lang="en-US" sz="2400" dirty="0" smtClean="0">
                <a:latin typeface="+mn-lt"/>
              </a:rPr>
              <a:t>avoids </a:t>
            </a:r>
            <a:r>
              <a:rPr lang="en-US" sz="2400" dirty="0" smtClean="0">
                <a:latin typeface="Consolas" panose="020B0609020204030204" pitchFamily="49" charset="0"/>
              </a:rPr>
              <a:t>NullReferenceExceptions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946029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13.6</a:t>
            </a:r>
          </a:p>
        </p:txBody>
      </p:sp>
      <p:sp>
        <p:nvSpPr>
          <p:cNvPr id="3" name="Text Placeholder 2"/>
          <p:cNvSpPr>
            <a:spLocks noGrp="1"/>
          </p:cNvSpPr>
          <p:nvPr>
            <p:ph type="body" idx="1"/>
          </p:nvPr>
        </p:nvSpPr>
        <p:spPr>
          <a:xfrm>
            <a:off x="457200" y="1600201"/>
            <a:ext cx="8229600" cy="944880"/>
          </a:xfrm>
        </p:spPr>
        <p:txBody>
          <a:bodyPr/>
          <a:lstStyle/>
          <a:p>
            <a:pPr marL="0" indent="0">
              <a:buNone/>
            </a:pPr>
            <a:r>
              <a:rPr lang="en-US" sz="2400" dirty="0">
                <a:latin typeface="+mn-lt"/>
              </a:rPr>
              <a:t>Always ensure that a reference is not </a:t>
            </a:r>
            <a:r>
              <a:rPr lang="en-US" sz="2400" dirty="0">
                <a:latin typeface="Consolas" panose="020B0609020204030204" pitchFamily="49" charset="0"/>
              </a:rPr>
              <a:t>null</a:t>
            </a:r>
            <a:r>
              <a:rPr lang="en-US" sz="2400" dirty="0">
                <a:latin typeface="+mn-lt"/>
              </a:rPr>
              <a:t> before using it to call a method or access a </a:t>
            </a:r>
            <a:r>
              <a:rPr lang="en-US" sz="2400" dirty="0" smtClean="0">
                <a:latin typeface="+mn-lt"/>
              </a:rPr>
              <a:t>property of </a:t>
            </a:r>
            <a:r>
              <a:rPr lang="en-US" sz="2400" dirty="0">
                <a:latin typeface="+mn-lt"/>
              </a:rPr>
              <a:t>an object.</a:t>
            </a:r>
          </a:p>
        </p:txBody>
      </p:sp>
    </p:spTree>
    <p:extLst>
      <p:ext uri="{BB962C8B-B14F-4D97-AF65-F5344CB8AC3E}">
        <p14:creationId xmlns:p14="http://schemas.microsoft.com/office/powerpoint/2010/main" val="32891141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13.9.1 Null-Conditional Operator (?.)</a:t>
            </a:r>
          </a:p>
        </p:txBody>
      </p:sp>
      <p:sp>
        <p:nvSpPr>
          <p:cNvPr id="3" name="Text Placeholder 2"/>
          <p:cNvSpPr>
            <a:spLocks noGrp="1"/>
          </p:cNvSpPr>
          <p:nvPr>
            <p:ph type="body" idx="1"/>
          </p:nvPr>
        </p:nvSpPr>
        <p:spPr>
          <a:xfrm>
            <a:off x="457200" y="1600201"/>
            <a:ext cx="252248" cy="533400"/>
          </a:xfrm>
        </p:spPr>
        <p:txBody>
          <a:bodyPr/>
          <a:lstStyle/>
          <a:p>
            <a:r>
              <a:rPr lang="en-US" sz="2400" dirty="0" smtClean="0">
                <a:latin typeface="Consolas" panose="020B0609020204030204" pitchFamily="49" charset="0"/>
              </a:rPr>
              <a:t> </a:t>
            </a: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90153225"/>
              </p:ext>
            </p:extLst>
          </p:nvPr>
        </p:nvGraphicFramePr>
        <p:xfrm>
          <a:off x="759306" y="1678223"/>
          <a:ext cx="512128" cy="377356"/>
        </p:xfrm>
        <a:graphic>
          <a:graphicData uri="http://schemas.openxmlformats.org/presentationml/2006/ole">
            <mc:AlternateContent xmlns:mc="http://schemas.openxmlformats.org/markup-compatibility/2006">
              <mc:Choice xmlns:v="urn:schemas-microsoft-com:vml" Requires="v">
                <p:oleObj spid="_x0000_s728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59306" y="1678223"/>
                        <a:ext cx="512128" cy="377356"/>
                      </a:xfrm>
                      <a:prstGeom prst="rect">
                        <a:avLst/>
                      </a:prstGeom>
                    </p:spPr>
                  </p:pic>
                </p:oleObj>
              </mc:Fallback>
            </mc:AlternateContent>
          </a:graphicData>
        </a:graphic>
      </p:graphicFrame>
      <p:sp>
        <p:nvSpPr>
          <p:cNvPr id="6" name="Content Placeholder 5"/>
          <p:cNvSpPr>
            <a:spLocks noGrp="1"/>
          </p:cNvSpPr>
          <p:nvPr>
            <p:ph sz="quarter" idx="14"/>
          </p:nvPr>
        </p:nvSpPr>
        <p:spPr>
          <a:xfrm>
            <a:off x="454025" y="1587847"/>
            <a:ext cx="8232775" cy="1373067"/>
          </a:xfrm>
        </p:spPr>
        <p:txBody>
          <a:bodyPr/>
          <a:lstStyle/>
          <a:p>
            <a:pPr marL="268288" indent="454025">
              <a:buNone/>
            </a:pPr>
            <a:r>
              <a:rPr lang="en-US" sz="2400" dirty="0">
                <a:latin typeface="+mn-lt"/>
              </a:rPr>
              <a:t>6’s new </a:t>
            </a:r>
            <a:r>
              <a:rPr lang="en-US" sz="2400" b="1" dirty="0">
                <a:latin typeface="+mn-lt"/>
              </a:rPr>
              <a:t>null-conditional operator (?.)</a:t>
            </a:r>
            <a:r>
              <a:rPr lang="en-US" sz="2400" dirty="0">
                <a:latin typeface="+mn-lt"/>
              </a:rPr>
              <a:t> provides an elegant way to check for null.</a:t>
            </a:r>
          </a:p>
          <a:p>
            <a:r>
              <a:rPr lang="en-US" sz="2400" dirty="0">
                <a:latin typeface="+mn-lt"/>
              </a:rPr>
              <a:t>The following statement calls Dispose </a:t>
            </a:r>
            <a:r>
              <a:rPr lang="en-US" sz="2400" b="1" dirty="0">
                <a:latin typeface="+mn-lt"/>
              </a:rPr>
              <a:t>only</a:t>
            </a:r>
            <a:r>
              <a:rPr lang="en-US" sz="2400" dirty="0">
                <a:latin typeface="+mn-lt"/>
              </a:rPr>
              <a:t> if </a:t>
            </a:r>
            <a:r>
              <a:rPr lang="en-US" sz="2400" dirty="0">
                <a:latin typeface="Consolas" panose="020B0609020204030204" pitchFamily="49" charset="0"/>
              </a:rPr>
              <a:t>exampleObject</a:t>
            </a:r>
            <a:r>
              <a:rPr lang="en-US" sz="2400" dirty="0"/>
              <a:t> is not </a:t>
            </a:r>
            <a:r>
              <a:rPr lang="en-US" sz="2400" dirty="0" smtClean="0"/>
              <a:t>null</a:t>
            </a:r>
          </a:p>
          <a:p>
            <a:pPr lvl="1"/>
            <a:r>
              <a:rPr lang="en-US" sz="2400" dirty="0"/>
              <a:t> </a:t>
            </a:r>
            <a:endParaRPr lang="en-US" sz="2400" dirty="0" smtClean="0"/>
          </a:p>
        </p:txBody>
      </p:sp>
      <p:pic>
        <p:nvPicPr>
          <p:cNvPr id="4" name="Picture 3" descr="Example object question mark period dispose left parenthesis right parenthesis col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499" y="3486348"/>
            <a:ext cx="4116781" cy="288629"/>
          </a:xfrm>
          <a:prstGeom prst="rect">
            <a:avLst/>
          </a:prstGeom>
        </p:spPr>
      </p:pic>
      <p:sp>
        <p:nvSpPr>
          <p:cNvPr id="5" name="Text Placeholder 4"/>
          <p:cNvSpPr>
            <a:spLocks noGrp="1"/>
          </p:cNvSpPr>
          <p:nvPr>
            <p:ph sz="quarter" idx="13"/>
          </p:nvPr>
        </p:nvSpPr>
        <p:spPr>
          <a:xfrm>
            <a:off x="460375" y="3871932"/>
            <a:ext cx="8229600" cy="1025860"/>
          </a:xfrm>
        </p:spPr>
        <p:txBody>
          <a:bodyPr/>
          <a:lstStyle/>
          <a:p>
            <a:pPr>
              <a:buFont typeface="Arial" panose="020B0604020202020204" pitchFamily="34" charset="0"/>
              <a:buChar char="•"/>
            </a:pPr>
            <a:r>
              <a:rPr lang="en-US" sz="2400" dirty="0">
                <a:latin typeface="+mn-lt"/>
              </a:rPr>
              <a:t>This eliminates the need to wrap the statement in and if statement that checks </a:t>
            </a:r>
            <a:r>
              <a:rPr lang="en-US" sz="2400" dirty="0">
                <a:latin typeface="Consolas" panose="020B0609020204030204" pitchFamily="49" charset="0"/>
              </a:rPr>
              <a:t>exampleObjec</a:t>
            </a:r>
            <a:r>
              <a:rPr lang="en-US" sz="2400" dirty="0">
                <a:latin typeface="+mn-lt"/>
              </a:rPr>
              <a:t>t to see if </a:t>
            </a:r>
            <a:r>
              <a:rPr lang="en-US" sz="2400" dirty="0" smtClean="0">
                <a:latin typeface="+mn-lt"/>
              </a:rPr>
              <a:t>it’s </a:t>
            </a:r>
            <a:r>
              <a:rPr lang="en-US" sz="2400" dirty="0" smtClean="0">
                <a:latin typeface="Consolas" panose="020B0609020204030204" pitchFamily="49" charset="0"/>
              </a:rPr>
              <a:t>null</a:t>
            </a:r>
            <a:endParaRPr lang="en-US" sz="2400" dirty="0">
              <a:latin typeface="Consolas" panose="020B0609020204030204" pitchFamily="49" charset="0"/>
            </a:endParaRPr>
          </a:p>
        </p:txBody>
      </p:sp>
    </p:spTree>
    <p:extLst>
      <p:ext uri="{BB962C8B-B14F-4D97-AF65-F5344CB8AC3E}">
        <p14:creationId xmlns:p14="http://schemas.microsoft.com/office/powerpoint/2010/main" val="24300507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13.9.2 Revisiting Operators </a:t>
            </a:r>
            <a:r>
              <a:rPr lang="en-US" dirty="0">
                <a:latin typeface="Consolas" panose="020B0609020204030204" pitchFamily="49" charset="0"/>
                <a:cs typeface="Times New Roman" panose="02020603050405020304" pitchFamily="18" charset="0"/>
              </a:rPr>
              <a:t>is</a:t>
            </a:r>
            <a:r>
              <a:rPr lang="en-US" dirty="0">
                <a:latin typeface="Times New Roman" panose="02020603050405020304" pitchFamily="18" charset="0"/>
                <a:cs typeface="Times New Roman" panose="02020603050405020304" pitchFamily="18" charset="0"/>
              </a:rPr>
              <a:t> and </a:t>
            </a:r>
            <a:r>
              <a:rPr lang="en-US" dirty="0" smtClean="0">
                <a:latin typeface="Consolas" panose="020B0609020204030204" pitchFamily="49" charset="0"/>
                <a:cs typeface="Times New Roman" panose="02020603050405020304" pitchFamily="18" charset="0"/>
              </a:rPr>
              <a:t>as</a:t>
            </a:r>
            <a:endParaRPr lang="en-US" dirty="0">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a:xfrm>
            <a:off x="457200" y="1600201"/>
            <a:ext cx="8534400" cy="4254910"/>
          </a:xfrm>
        </p:spPr>
        <p:txBody>
          <a:bodyPr/>
          <a:lstStyle/>
          <a:p>
            <a:r>
              <a:rPr lang="en-US" sz="2000" dirty="0">
                <a:latin typeface="+mn-lt"/>
              </a:rPr>
              <a:t>Downcasting with operator is can cause </a:t>
            </a:r>
            <a:r>
              <a:rPr lang="en-US" sz="2000" dirty="0" smtClean="0">
                <a:latin typeface="Consolas" panose="020B0609020204030204" pitchFamily="49" charset="0"/>
              </a:rPr>
              <a:t>InvalidCastException</a:t>
            </a:r>
            <a:r>
              <a:rPr lang="en-US" sz="2000" dirty="0" smtClean="0">
                <a:latin typeface="+mn-lt"/>
              </a:rPr>
              <a:t>s.</a:t>
            </a:r>
            <a:endParaRPr lang="en-US" sz="2000" dirty="0">
              <a:latin typeface="+mn-lt"/>
            </a:endParaRPr>
          </a:p>
          <a:p>
            <a:r>
              <a:rPr lang="en-US" sz="2000" dirty="0">
                <a:latin typeface="+mn-lt"/>
              </a:rPr>
              <a:t>You can avoid the </a:t>
            </a:r>
            <a:r>
              <a:rPr lang="en-US" sz="2000" dirty="0">
                <a:latin typeface="Consolas" panose="020B0609020204030204" pitchFamily="49" charset="0"/>
              </a:rPr>
              <a:t>InvalidCastException</a:t>
            </a:r>
            <a:r>
              <a:rPr lang="en-US" sz="2000" dirty="0">
                <a:latin typeface="+mn-lt"/>
              </a:rPr>
              <a:t> by using the as </a:t>
            </a:r>
            <a:r>
              <a:rPr lang="en-US" sz="2000" dirty="0" smtClean="0">
                <a:latin typeface="+mn-lt"/>
              </a:rPr>
              <a:t>operator</a:t>
            </a:r>
            <a:r>
              <a:rPr lang="en-US" sz="2000" dirty="0">
                <a:latin typeface="+mn-lt"/>
              </a:rPr>
              <a:t>:</a:t>
            </a:r>
          </a:p>
          <a:p>
            <a:pPr lvl="1"/>
            <a:r>
              <a:rPr lang="en-US" sz="2000" dirty="0">
                <a:latin typeface="Consolas" panose="020B0609020204030204" pitchFamily="49" charset="0"/>
              </a:rPr>
              <a:t>var employee = currentEmployee </a:t>
            </a:r>
            <a:r>
              <a:rPr lang="en-US" sz="2000" dirty="0" smtClean="0">
                <a:latin typeface="Consolas" panose="020B0609020204030204" pitchFamily="49" charset="0"/>
              </a:rPr>
              <a:t>as BasePlusCommissionEmployee</a:t>
            </a:r>
            <a:r>
              <a:rPr lang="en-US" sz="2000" dirty="0">
                <a:latin typeface="+mn-lt"/>
              </a:rPr>
              <a:t>;</a:t>
            </a:r>
          </a:p>
          <a:p>
            <a:pPr lvl="1"/>
            <a:r>
              <a:rPr lang="en-US" sz="2000" dirty="0">
                <a:latin typeface="+mn-lt"/>
              </a:rPr>
              <a:t>If </a:t>
            </a:r>
            <a:r>
              <a:rPr lang="en-US" sz="2000" dirty="0">
                <a:latin typeface="Consolas" panose="020B0609020204030204" pitchFamily="49" charset="0"/>
              </a:rPr>
              <a:t>currentEmployee</a:t>
            </a:r>
            <a:r>
              <a:rPr lang="en-US" sz="2000" dirty="0">
                <a:latin typeface="+mn-lt"/>
              </a:rPr>
              <a:t> </a:t>
            </a:r>
            <a:r>
              <a:rPr lang="en-US" sz="2000" b="1" dirty="0">
                <a:latin typeface="+mn-lt"/>
              </a:rPr>
              <a:t>is a</a:t>
            </a:r>
            <a:r>
              <a:rPr lang="en-US" sz="2000" dirty="0">
                <a:latin typeface="+mn-lt"/>
              </a:rPr>
              <a:t> </a:t>
            </a:r>
            <a:r>
              <a:rPr lang="en-US" sz="2000" dirty="0">
                <a:latin typeface="Consolas" panose="020B0609020204030204" pitchFamily="49" charset="0"/>
              </a:rPr>
              <a:t>BasePlusCommissionEmployee</a:t>
            </a:r>
            <a:r>
              <a:rPr lang="en-US" sz="2000" dirty="0">
                <a:latin typeface="+mn-lt"/>
              </a:rPr>
              <a:t>, employee is assigned the </a:t>
            </a:r>
            <a:r>
              <a:rPr lang="en-US" sz="2000" dirty="0">
                <a:latin typeface="Consolas" panose="020B0609020204030204" pitchFamily="49" charset="0"/>
              </a:rPr>
              <a:t>BasePlusCommissionEmployee</a:t>
            </a:r>
            <a:r>
              <a:rPr lang="en-US" sz="2000" dirty="0">
                <a:latin typeface="+mn-lt"/>
              </a:rPr>
              <a:t>; otherwise, it’s assigned </a:t>
            </a:r>
            <a:r>
              <a:rPr lang="en-US" sz="2000" dirty="0">
                <a:latin typeface="Consolas" panose="020B0609020204030204" pitchFamily="49" charset="0"/>
              </a:rPr>
              <a:t>null</a:t>
            </a:r>
            <a:r>
              <a:rPr lang="en-US" sz="2000" dirty="0" smtClean="0">
                <a:latin typeface="+mn-lt"/>
              </a:rPr>
              <a:t>.</a:t>
            </a:r>
            <a:endParaRPr lang="en-US" sz="2000" dirty="0">
              <a:latin typeface="+mn-lt"/>
            </a:endParaRPr>
          </a:p>
          <a:p>
            <a:pPr lvl="1"/>
            <a:r>
              <a:rPr lang="en-US" sz="2000" dirty="0">
                <a:latin typeface="Consolas" panose="020B0609020204030204" pitchFamily="49" charset="0"/>
              </a:rPr>
              <a:t>employee</a:t>
            </a:r>
            <a:r>
              <a:rPr lang="en-US" sz="2000" dirty="0">
                <a:latin typeface="+mn-lt"/>
              </a:rPr>
              <a:t> could be </a:t>
            </a:r>
            <a:r>
              <a:rPr lang="en-US" sz="2000" dirty="0">
                <a:latin typeface="Consolas" panose="020B0609020204030204" pitchFamily="49" charset="0"/>
              </a:rPr>
              <a:t>null</a:t>
            </a:r>
            <a:r>
              <a:rPr lang="en-US" sz="2000" dirty="0">
                <a:latin typeface="+mn-lt"/>
              </a:rPr>
              <a:t>, so you must check before using it</a:t>
            </a:r>
            <a:r>
              <a:rPr lang="en-US" sz="2000" dirty="0" smtClean="0">
                <a:latin typeface="+mn-lt"/>
              </a:rPr>
              <a:t>.</a:t>
            </a:r>
            <a:endParaRPr lang="en-US" sz="2000" dirty="0">
              <a:latin typeface="+mn-lt"/>
            </a:endParaRPr>
          </a:p>
          <a:p>
            <a:pPr lvl="1"/>
            <a:r>
              <a:rPr lang="en-US" sz="2000" dirty="0">
                <a:latin typeface="+mn-lt"/>
              </a:rPr>
              <a:t>For example, to give the </a:t>
            </a:r>
            <a:r>
              <a:rPr lang="en-US" sz="2000" dirty="0">
                <a:latin typeface="Consolas" panose="020B0609020204030204" pitchFamily="49" charset="0"/>
              </a:rPr>
              <a:t>BasePlusCommissionEmployee</a:t>
            </a:r>
            <a:r>
              <a:rPr lang="en-US" sz="2000" dirty="0">
                <a:latin typeface="+mn-lt"/>
              </a:rPr>
              <a:t> a 10% raise, we could use the following statement, which accesses and modifies the </a:t>
            </a:r>
            <a:r>
              <a:rPr lang="en-US" sz="2000" dirty="0">
                <a:latin typeface="Consolas" panose="020B0609020204030204" pitchFamily="49" charset="0"/>
              </a:rPr>
              <a:t>BaseSalary</a:t>
            </a:r>
            <a:r>
              <a:rPr lang="en-US" sz="2000" dirty="0">
                <a:latin typeface="+mn-lt"/>
              </a:rPr>
              <a:t> property </a:t>
            </a:r>
            <a:r>
              <a:rPr lang="en-US" sz="2000" b="1" dirty="0">
                <a:latin typeface="+mn-lt"/>
              </a:rPr>
              <a:t>only</a:t>
            </a:r>
            <a:r>
              <a:rPr lang="en-US" sz="2000" dirty="0">
                <a:latin typeface="+mn-lt"/>
              </a:rPr>
              <a:t> if employee is not </a:t>
            </a:r>
            <a:r>
              <a:rPr lang="en-US" sz="2000" dirty="0" smtClean="0">
                <a:latin typeface="Consolas" panose="020B0609020204030204" pitchFamily="49" charset="0"/>
              </a:rPr>
              <a:t>null</a:t>
            </a:r>
          </a:p>
          <a:p>
            <a:pPr lvl="2"/>
            <a:r>
              <a:rPr lang="en-US" sz="2000" dirty="0" smtClean="0">
                <a:latin typeface="Consolas" panose="020B0609020204030204" pitchFamily="49" charset="0"/>
              </a:rPr>
              <a:t> </a:t>
            </a:r>
          </a:p>
        </p:txBody>
      </p:sp>
      <p:pic>
        <p:nvPicPr>
          <p:cNvPr id="4" name="Picture 3" descr="Employee question mark period base salary asterisk equals 1.10 M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050" y="5645475"/>
            <a:ext cx="3886276" cy="209636"/>
          </a:xfrm>
          <a:prstGeom prst="rect">
            <a:avLst/>
          </a:prstGeom>
        </p:spPr>
      </p:pic>
    </p:spTree>
    <p:extLst>
      <p:ext uri="{BB962C8B-B14F-4D97-AF65-F5344CB8AC3E}">
        <p14:creationId xmlns:p14="http://schemas.microsoft.com/office/powerpoint/2010/main" val="29006384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13.9.3 Nullable Types </a:t>
            </a:r>
            <a:r>
              <a:rPr lang="en-US" sz="2000" b="0" dirty="0" smtClean="0"/>
              <a:t>(1 of 2)</a:t>
            </a:r>
            <a:endParaRPr lang="en-US" sz="2000" b="0" dirty="0"/>
          </a:p>
        </p:txBody>
      </p:sp>
      <p:sp>
        <p:nvSpPr>
          <p:cNvPr id="3" name="Text Placeholder 2"/>
          <p:cNvSpPr>
            <a:spLocks noGrp="1"/>
          </p:cNvSpPr>
          <p:nvPr>
            <p:ph type="body" idx="1"/>
          </p:nvPr>
        </p:nvSpPr>
        <p:spPr>
          <a:xfrm>
            <a:off x="457201" y="1600201"/>
            <a:ext cx="4693920" cy="454833"/>
          </a:xfrm>
        </p:spPr>
        <p:txBody>
          <a:bodyPr/>
          <a:lstStyle/>
          <a:p>
            <a:r>
              <a:rPr lang="en-US" sz="1800" dirty="0">
                <a:latin typeface="+mn-lt"/>
              </a:rPr>
              <a:t>Suppose you’d like to capture the </a:t>
            </a:r>
            <a:r>
              <a:rPr lang="en-US" sz="1800" dirty="0" smtClean="0">
                <a:latin typeface="+mn-lt"/>
              </a:rPr>
              <a:t>value of </a:t>
            </a:r>
          </a:p>
        </p:txBody>
      </p:sp>
      <p:pic>
        <p:nvPicPr>
          <p:cNvPr id="16" name="Picture 15" descr="Employee question mark period base sala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31" y="1747661"/>
            <a:ext cx="2541835" cy="208346"/>
          </a:xfrm>
          <a:prstGeom prst="rect">
            <a:avLst/>
          </a:prstGeom>
        </p:spPr>
      </p:pic>
      <p:sp>
        <p:nvSpPr>
          <p:cNvPr id="4" name="Content Placeholder 3"/>
          <p:cNvSpPr>
            <a:spLocks noGrp="1"/>
          </p:cNvSpPr>
          <p:nvPr>
            <p:ph sz="quarter" idx="13"/>
          </p:nvPr>
        </p:nvSpPr>
        <p:spPr>
          <a:xfrm>
            <a:off x="457202" y="1940255"/>
            <a:ext cx="866528" cy="420242"/>
          </a:xfrm>
        </p:spPr>
        <p:txBody>
          <a:bodyPr/>
          <a:lstStyle/>
          <a:p>
            <a:pPr lvl="1"/>
            <a:r>
              <a:rPr lang="en-US" sz="2000" dirty="0" smtClean="0">
                <a:latin typeface="Consolas" panose="020B0609020204030204" pitchFamily="49" charset="0"/>
              </a:rPr>
              <a:t> </a:t>
            </a:r>
            <a:endParaRPr lang="en-US" dirty="0"/>
          </a:p>
        </p:txBody>
      </p:sp>
      <p:pic>
        <p:nvPicPr>
          <p:cNvPr id="20" name="Picture 19" descr="Decimal salary equals employee question mark period base salary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729" y="2112617"/>
            <a:ext cx="4618347" cy="200217"/>
          </a:xfrm>
          <a:prstGeom prst="rect">
            <a:avLst/>
          </a:prstGeom>
        </p:spPr>
      </p:pic>
      <p:sp>
        <p:nvSpPr>
          <p:cNvPr id="12" name="Content Placeholder 11"/>
          <p:cNvSpPr>
            <a:spLocks noGrp="1"/>
          </p:cNvSpPr>
          <p:nvPr>
            <p:ph sz="quarter" idx="14"/>
          </p:nvPr>
        </p:nvSpPr>
        <p:spPr>
          <a:xfrm>
            <a:off x="454025" y="2429409"/>
            <a:ext cx="8232775" cy="3058751"/>
          </a:xfrm>
        </p:spPr>
        <p:txBody>
          <a:bodyPr/>
          <a:lstStyle/>
          <a:p>
            <a:r>
              <a:rPr lang="en-US" sz="1800" dirty="0">
                <a:latin typeface="+mn-lt"/>
              </a:rPr>
              <a:t>This statement actually results in a compilation error indicating that you cannot implicitly convert type decimal? to type decimal.</a:t>
            </a:r>
          </a:p>
          <a:p>
            <a:r>
              <a:rPr lang="en-US" sz="1800" dirty="0">
                <a:latin typeface="+mn-lt"/>
              </a:rPr>
              <a:t>Normally a value-type variable cannot be assigned null.</a:t>
            </a:r>
          </a:p>
          <a:p>
            <a:r>
              <a:rPr lang="en-US" sz="1800" dirty="0">
                <a:latin typeface="+mn-lt"/>
              </a:rPr>
              <a:t>Because the employee reference might be null, the expression returns a </a:t>
            </a:r>
            <a:r>
              <a:rPr lang="en-US" sz="1800" b="1" dirty="0">
                <a:latin typeface="+mn-lt"/>
              </a:rPr>
              <a:t>nullable type</a:t>
            </a:r>
            <a:r>
              <a:rPr lang="en-US" sz="1800" dirty="0">
                <a:latin typeface="+mn-lt"/>
              </a:rPr>
              <a:t>—a value type that also can be null.</a:t>
            </a:r>
          </a:p>
          <a:p>
            <a:r>
              <a:rPr lang="en-US" sz="1800" dirty="0">
                <a:latin typeface="+mn-lt"/>
              </a:rPr>
              <a:t>You specify a nullable type by following a value type’s name with a question mark (?)—so decimal? represents a nullable decimal</a:t>
            </a:r>
            <a:r>
              <a:rPr lang="en-US" sz="1800" dirty="0" smtClean="0">
                <a:latin typeface="+mn-lt"/>
              </a:rPr>
              <a:t>.</a:t>
            </a:r>
          </a:p>
          <a:p>
            <a:pPr lvl="1"/>
            <a:r>
              <a:rPr lang="en-US" sz="1800" dirty="0" smtClean="0">
                <a:latin typeface="+mn-lt"/>
              </a:rPr>
              <a:t> </a:t>
            </a:r>
            <a:endParaRPr lang="en-US" sz="1800" dirty="0">
              <a:latin typeface="+mn-lt"/>
            </a:endParaRPr>
          </a:p>
        </p:txBody>
      </p:sp>
      <p:pic>
        <p:nvPicPr>
          <p:cNvPr id="14" name="Picture 13" descr="Decimal question mark salary equals employee question mark period base salary semicol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381" y="5156031"/>
            <a:ext cx="5182406" cy="218973"/>
          </a:xfrm>
          <a:prstGeom prst="rect">
            <a:avLst/>
          </a:prstGeom>
        </p:spPr>
      </p:pic>
      <p:sp>
        <p:nvSpPr>
          <p:cNvPr id="7" name="Content Placeholder 6"/>
          <p:cNvSpPr>
            <a:spLocks noGrp="1"/>
          </p:cNvSpPr>
          <p:nvPr>
            <p:ph sz="quarter" idx="16"/>
          </p:nvPr>
        </p:nvSpPr>
        <p:spPr>
          <a:xfrm>
            <a:off x="454025" y="5355492"/>
            <a:ext cx="8229600" cy="456852"/>
          </a:xfrm>
        </p:spPr>
        <p:txBody>
          <a:bodyPr/>
          <a:lstStyle/>
          <a:p>
            <a:pPr lvl="1"/>
            <a:r>
              <a:rPr lang="en-US" sz="1800" dirty="0" smtClean="0">
                <a:latin typeface="+mn-lt"/>
              </a:rPr>
              <a:t>indicates </a:t>
            </a:r>
            <a:r>
              <a:rPr lang="en-US" sz="1800" dirty="0">
                <a:latin typeface="+mn-lt"/>
              </a:rPr>
              <a:t>that salary either will be null or the employee’s BaseSalary</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24807213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13.9.3 Nullable Types </a:t>
            </a:r>
            <a:r>
              <a:rPr lang="en-US" sz="2000" b="0" dirty="0" smtClean="0"/>
              <a:t>(2 of 2</a:t>
            </a:r>
            <a:r>
              <a:rPr lang="en-US" sz="2000" b="0" dirty="0"/>
              <a:t>)</a:t>
            </a:r>
            <a:endParaRPr lang="en-US" dirty="0"/>
          </a:p>
        </p:txBody>
      </p:sp>
      <p:sp>
        <p:nvSpPr>
          <p:cNvPr id="3" name="Text Placeholder 2"/>
          <p:cNvSpPr>
            <a:spLocks noGrp="1"/>
          </p:cNvSpPr>
          <p:nvPr>
            <p:ph type="body" idx="1"/>
          </p:nvPr>
        </p:nvSpPr>
        <p:spPr/>
        <p:txBody>
          <a:bodyPr/>
          <a:lstStyle/>
          <a:p>
            <a:r>
              <a:rPr lang="en-US" sz="2000" dirty="0">
                <a:latin typeface="+mn-lt"/>
              </a:rPr>
              <a:t>Nullable types have the following capabilities:</a:t>
            </a:r>
          </a:p>
          <a:p>
            <a:pPr marL="741600" lvl="2" indent="-284400">
              <a:buFont typeface="Arial" panose="020B0604020202020204" pitchFamily="34" charset="0"/>
              <a:buChar char="−"/>
            </a:pPr>
            <a:r>
              <a:rPr lang="en-US" sz="2000" dirty="0">
                <a:latin typeface="+mn-lt"/>
              </a:rPr>
              <a:t>The </a:t>
            </a:r>
            <a:r>
              <a:rPr lang="en-US" sz="2000" dirty="0">
                <a:latin typeface="Consolas" panose="020B0609020204030204" pitchFamily="49" charset="0"/>
              </a:rPr>
              <a:t>GetValueOrDefault</a:t>
            </a:r>
            <a:r>
              <a:rPr lang="en-US" sz="2000" dirty="0">
                <a:latin typeface="+mn-lt"/>
              </a:rPr>
              <a:t> method checks whether a nullable-type variable contains a value. If so, the method returns that value; otherwise, it returns the value type’s default value</a:t>
            </a:r>
            <a:r>
              <a:rPr lang="en-US" sz="2000" dirty="0" smtClean="0">
                <a:latin typeface="+mn-lt"/>
              </a:rPr>
              <a:t>.</a:t>
            </a:r>
            <a:endParaRPr lang="en-US" sz="2000" dirty="0">
              <a:latin typeface="+mn-lt"/>
            </a:endParaRPr>
          </a:p>
          <a:p>
            <a:pPr marL="741600" lvl="2" indent="-284400">
              <a:buFont typeface="Arial" panose="020B0604020202020204" pitchFamily="34" charset="0"/>
              <a:buChar char="−"/>
            </a:pPr>
            <a:r>
              <a:rPr lang="en-US" sz="2000" dirty="0">
                <a:latin typeface="+mn-lt"/>
              </a:rPr>
              <a:t>An overload of this method receives one argument that enables you to specify a custom default value.</a:t>
            </a:r>
          </a:p>
          <a:p>
            <a:pPr marL="741600" lvl="2" indent="-284400">
              <a:buFont typeface="Arial" panose="020B0604020202020204" pitchFamily="34" charset="0"/>
              <a:buChar char="−"/>
            </a:pPr>
            <a:r>
              <a:rPr lang="en-US" sz="2000" dirty="0">
                <a:latin typeface="+mn-lt"/>
              </a:rPr>
              <a:t>The </a:t>
            </a:r>
            <a:r>
              <a:rPr lang="en-US" sz="2000" dirty="0">
                <a:latin typeface="Consolas" panose="020B0609020204030204" pitchFamily="49" charset="0"/>
              </a:rPr>
              <a:t>HasValue</a:t>
            </a:r>
            <a:r>
              <a:rPr lang="en-US" sz="2000" dirty="0">
                <a:latin typeface="+mn-lt"/>
              </a:rPr>
              <a:t> property returns </a:t>
            </a:r>
            <a:r>
              <a:rPr lang="en-US" sz="2000" dirty="0">
                <a:latin typeface="Consolas" panose="020B0609020204030204" pitchFamily="49" charset="0"/>
              </a:rPr>
              <a:t>true</a:t>
            </a:r>
            <a:r>
              <a:rPr lang="en-US" sz="2000" dirty="0">
                <a:latin typeface="+mn-lt"/>
              </a:rPr>
              <a:t> if a nullable-type variable contains a value; otherwise, it returns </a:t>
            </a:r>
            <a:r>
              <a:rPr lang="en-US" sz="2000" dirty="0">
                <a:latin typeface="Consolas" panose="020B0609020204030204" pitchFamily="49" charset="0"/>
              </a:rPr>
              <a:t>false</a:t>
            </a:r>
            <a:r>
              <a:rPr lang="en-US" sz="2000" dirty="0">
                <a:latin typeface="+mn-lt"/>
              </a:rPr>
              <a:t>.</a:t>
            </a:r>
          </a:p>
          <a:p>
            <a:pPr marL="741600" lvl="2" indent="-284400">
              <a:buFont typeface="Arial" panose="020B0604020202020204" pitchFamily="34" charset="0"/>
              <a:buChar char="−"/>
            </a:pPr>
            <a:r>
              <a:rPr lang="en-US" sz="2000" dirty="0">
                <a:latin typeface="+mn-lt"/>
              </a:rPr>
              <a:t>The </a:t>
            </a:r>
            <a:r>
              <a:rPr lang="en-US" sz="2000" dirty="0">
                <a:latin typeface="Consolas" panose="020B0609020204030204" pitchFamily="49" charset="0"/>
              </a:rPr>
              <a:t>Value</a:t>
            </a:r>
            <a:r>
              <a:rPr lang="en-US" sz="2000" dirty="0">
                <a:latin typeface="+mn-lt"/>
              </a:rPr>
              <a:t> property returns the nullable-type variable’s underlying value or throws an </a:t>
            </a:r>
            <a:r>
              <a:rPr lang="en-US" sz="2000" dirty="0">
                <a:latin typeface="Consolas" panose="020B0609020204030204" pitchFamily="49" charset="0"/>
              </a:rPr>
              <a:t>InvalidOperationException</a:t>
            </a:r>
            <a:r>
              <a:rPr lang="en-US" sz="2000" dirty="0">
                <a:latin typeface="+mn-lt"/>
              </a:rPr>
              <a:t> if the underlying value is </a:t>
            </a:r>
            <a:r>
              <a:rPr lang="en-US" sz="2000" dirty="0">
                <a:latin typeface="Consolas" panose="020B0609020204030204" pitchFamily="49" charset="0"/>
              </a:rPr>
              <a:t>null</a:t>
            </a:r>
            <a:r>
              <a:rPr lang="en-US" sz="2000" dirty="0">
                <a:latin typeface="+mn-lt"/>
              </a:rPr>
              <a:t>.</a:t>
            </a:r>
          </a:p>
          <a:p>
            <a:r>
              <a:rPr lang="en-US" sz="2000" dirty="0">
                <a:latin typeface="+mn-lt"/>
              </a:rPr>
              <a:t>Variables of nullable types also may be used as the left operand of the null-conditional operator (</a:t>
            </a:r>
            <a:r>
              <a:rPr lang="en-US" sz="2000" dirty="0">
                <a:latin typeface="Consolas" panose="020B0609020204030204" pitchFamily="49" charset="0"/>
              </a:rPr>
              <a:t>?.</a:t>
            </a:r>
            <a:r>
              <a:rPr lang="en-US" sz="2000" dirty="0">
                <a:latin typeface="+mn-lt"/>
              </a:rPr>
              <a:t>) or the null coalescing operator </a:t>
            </a:r>
            <a:r>
              <a:rPr lang="en-US" sz="2000" dirty="0" smtClean="0">
                <a:latin typeface="+mn-lt"/>
              </a:rPr>
              <a:t>(</a:t>
            </a:r>
            <a:r>
              <a:rPr lang="en-US" sz="2000" dirty="0" smtClean="0">
                <a:latin typeface="Consolas" panose="020B0609020204030204" pitchFamily="49" charset="0"/>
              </a:rPr>
              <a: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644053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13.2 Example: Divide by Zero without Exception </a:t>
            </a:r>
            <a:r>
              <a:rPr lang="en-US" dirty="0" smtClean="0"/>
              <a:t>Handling </a:t>
            </a:r>
            <a:r>
              <a:rPr lang="en-US" sz="2000" b="0" dirty="0" smtClean="0"/>
              <a:t>(1 of 4)</a:t>
            </a:r>
            <a:endParaRPr lang="en-US" sz="2000" b="0" dirty="0"/>
          </a:p>
        </p:txBody>
      </p:sp>
      <p:sp>
        <p:nvSpPr>
          <p:cNvPr id="3" name="Text Placeholder 2"/>
          <p:cNvSpPr>
            <a:spLocks noGrp="1"/>
          </p:cNvSpPr>
          <p:nvPr>
            <p:ph type="body" idx="1"/>
          </p:nvPr>
        </p:nvSpPr>
        <p:spPr>
          <a:xfrm>
            <a:off x="457200" y="1600201"/>
            <a:ext cx="8229600" cy="2286000"/>
          </a:xfrm>
        </p:spPr>
        <p:txBody>
          <a:bodyPr/>
          <a:lstStyle/>
          <a:p>
            <a:r>
              <a:rPr lang="en-US" altLang="en-US" sz="2400" dirty="0">
                <a:latin typeface="+mn-lt"/>
              </a:rPr>
              <a:t>Figure </a:t>
            </a:r>
            <a:r>
              <a:rPr lang="en-US" altLang="en-US" sz="2400" dirty="0" smtClean="0">
                <a:latin typeface="+mn-lt"/>
              </a:rPr>
              <a:t>13.1’s inputs </a:t>
            </a:r>
            <a:r>
              <a:rPr lang="en-US" altLang="en-US" sz="2400" dirty="0">
                <a:latin typeface="+mn-lt"/>
              </a:rPr>
              <a:t>two integers from the users, then divides the first integer by the second using integer division to obtain an int result.</a:t>
            </a:r>
          </a:p>
          <a:p>
            <a:r>
              <a:rPr lang="en-US" altLang="en-US" sz="2400" dirty="0">
                <a:latin typeface="+mn-lt"/>
              </a:rPr>
              <a:t>In this example, an exception is thrown (i.e., an exception occurs) when a method detects a problem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003927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13.7</a:t>
            </a:r>
          </a:p>
        </p:txBody>
      </p:sp>
      <p:sp>
        <p:nvSpPr>
          <p:cNvPr id="3" name="Text Placeholder 2"/>
          <p:cNvSpPr>
            <a:spLocks noGrp="1"/>
          </p:cNvSpPr>
          <p:nvPr>
            <p:ph type="body" idx="1"/>
          </p:nvPr>
        </p:nvSpPr>
        <p:spPr>
          <a:xfrm>
            <a:off x="457200" y="1600201"/>
            <a:ext cx="8229600" cy="1722120"/>
          </a:xfrm>
        </p:spPr>
        <p:txBody>
          <a:bodyPr/>
          <a:lstStyle/>
          <a:p>
            <a:pPr marL="0" indent="0">
              <a:buNone/>
            </a:pPr>
            <a:r>
              <a:rPr lang="en-US" sz="2400" dirty="0">
                <a:latin typeface="+mn-lt"/>
              </a:rPr>
              <a:t>Before using a nullable-type variable’s </a:t>
            </a:r>
            <a:r>
              <a:rPr lang="en-US" sz="2400" dirty="0">
                <a:latin typeface="Consolas" panose="020B0609020204030204" pitchFamily="49" charset="0"/>
              </a:rPr>
              <a:t>Value</a:t>
            </a:r>
            <a:r>
              <a:rPr lang="en-US" sz="2400" dirty="0">
                <a:latin typeface="+mn-lt"/>
              </a:rPr>
              <a:t> property, use the </a:t>
            </a:r>
            <a:r>
              <a:rPr lang="en-US" sz="2400" dirty="0">
                <a:latin typeface="Consolas" panose="020B0609020204030204" pitchFamily="49" charset="0"/>
              </a:rPr>
              <a:t>HasValue</a:t>
            </a:r>
            <a:r>
              <a:rPr lang="en-US" sz="2400" dirty="0">
                <a:latin typeface="+mn-lt"/>
              </a:rPr>
              <a:t> property to </a:t>
            </a:r>
            <a:r>
              <a:rPr lang="en-US" sz="2400" dirty="0" smtClean="0">
                <a:latin typeface="+mn-lt"/>
              </a:rPr>
              <a:t>check whether </a:t>
            </a:r>
            <a:r>
              <a:rPr lang="en-US" sz="2400" dirty="0">
                <a:latin typeface="+mn-lt"/>
              </a:rPr>
              <a:t>the variable has a value. If the nullable-type variable is </a:t>
            </a:r>
            <a:r>
              <a:rPr lang="en-US" sz="2400" dirty="0">
                <a:latin typeface="Consolas" panose="020B0609020204030204" pitchFamily="49" charset="0"/>
              </a:rPr>
              <a:t>null</a:t>
            </a:r>
            <a:r>
              <a:rPr lang="en-US" sz="2400" dirty="0">
                <a:latin typeface="+mn-lt"/>
              </a:rPr>
              <a:t>, accessing </a:t>
            </a:r>
            <a:r>
              <a:rPr lang="en-US" sz="2400" dirty="0" smtClean="0">
                <a:latin typeface="Consolas" panose="020B0609020204030204" pitchFamily="49" charset="0"/>
              </a:rPr>
              <a:t>Value</a:t>
            </a:r>
            <a:r>
              <a:rPr lang="en-US" sz="2400" dirty="0" smtClean="0">
                <a:latin typeface="+mn-lt"/>
              </a:rPr>
              <a:t> results </a:t>
            </a:r>
            <a:r>
              <a:rPr lang="en-US" sz="2400" dirty="0">
                <a:latin typeface="+mn-lt"/>
              </a:rPr>
              <a:t>in an </a:t>
            </a:r>
            <a:r>
              <a:rPr lang="en-US" sz="2400" dirty="0">
                <a:latin typeface="Consolas" panose="020B0609020204030204" pitchFamily="49" charset="0"/>
              </a:rPr>
              <a:t>InvalidOperationException</a:t>
            </a:r>
            <a:r>
              <a:rPr lang="en-US" sz="2400" dirty="0">
                <a:latin typeface="+mn-lt"/>
              </a:rPr>
              <a:t>.</a:t>
            </a:r>
          </a:p>
        </p:txBody>
      </p:sp>
    </p:spTree>
    <p:extLst>
      <p:ext uri="{BB962C8B-B14F-4D97-AF65-F5344CB8AC3E}">
        <p14:creationId xmlns:p14="http://schemas.microsoft.com/office/powerpoint/2010/main" val="2054801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13.9.4 Null Coalescing Operator (??) </a:t>
            </a:r>
            <a:r>
              <a:rPr lang="en-US" sz="2000" b="0" dirty="0"/>
              <a:t>(1 of 2)</a:t>
            </a:r>
            <a:endParaRPr lang="en-IN" dirty="0"/>
          </a:p>
        </p:txBody>
      </p:sp>
      <p:sp>
        <p:nvSpPr>
          <p:cNvPr id="3" name="Text Placeholder 2"/>
          <p:cNvSpPr>
            <a:spLocks noGrp="1"/>
          </p:cNvSpPr>
          <p:nvPr>
            <p:ph type="body" idx="1"/>
          </p:nvPr>
        </p:nvSpPr>
        <p:spPr>
          <a:xfrm>
            <a:off x="457200" y="1600201"/>
            <a:ext cx="425669" cy="490537"/>
          </a:xfrm>
        </p:spPr>
        <p:txBody>
          <a:bodyPr/>
          <a:lstStyle/>
          <a:p>
            <a:r>
              <a:rPr lang="en-IN" sz="2000" dirty="0" smtClean="0">
                <a:latin typeface="+mn-lt"/>
              </a:rPr>
              <a:t> </a:t>
            </a:r>
            <a:endParaRPr lang="en-IN" sz="20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803467664"/>
              </p:ext>
            </p:extLst>
          </p:nvPr>
        </p:nvGraphicFramePr>
        <p:xfrm>
          <a:off x="757627" y="1696418"/>
          <a:ext cx="470226" cy="346482"/>
        </p:xfrm>
        <a:graphic>
          <a:graphicData uri="http://schemas.openxmlformats.org/presentationml/2006/ole">
            <mc:AlternateContent xmlns:mc="http://schemas.openxmlformats.org/markup-compatibility/2006">
              <mc:Choice xmlns:v="urn:schemas-microsoft-com:vml" Requires="v">
                <p:oleObj spid="_x0000_s8405"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57627" y="1696418"/>
                        <a:ext cx="470226" cy="346482"/>
                      </a:xfrm>
                      <a:prstGeom prst="rect">
                        <a:avLst/>
                      </a:prstGeom>
                    </p:spPr>
                  </p:pic>
                </p:oleObj>
              </mc:Fallback>
            </mc:AlternateContent>
          </a:graphicData>
        </a:graphic>
      </p:graphicFrame>
      <p:sp>
        <p:nvSpPr>
          <p:cNvPr id="4" name="Content Placeholder 3"/>
          <p:cNvSpPr>
            <a:spLocks noGrp="1"/>
          </p:cNvSpPr>
          <p:nvPr>
            <p:ph sz="quarter" idx="13"/>
          </p:nvPr>
        </p:nvSpPr>
        <p:spPr>
          <a:xfrm>
            <a:off x="457200" y="1600201"/>
            <a:ext cx="8371490" cy="1284106"/>
          </a:xfrm>
        </p:spPr>
        <p:txBody>
          <a:bodyPr/>
          <a:lstStyle/>
          <a:p>
            <a:pPr marL="255588" indent="469900">
              <a:buNone/>
            </a:pPr>
            <a:r>
              <a:rPr lang="en-US" sz="2200" dirty="0">
                <a:latin typeface="+mn-lt"/>
              </a:rPr>
              <a:t>also offers the </a:t>
            </a:r>
            <a:r>
              <a:rPr lang="en-US" sz="2200" b="1" dirty="0">
                <a:latin typeface="+mn-lt"/>
              </a:rPr>
              <a:t>null coalescing operator (??)</a:t>
            </a:r>
            <a:r>
              <a:rPr lang="en-US" sz="2200" dirty="0">
                <a:latin typeface="+mn-lt"/>
              </a:rPr>
              <a:t> for working with values that can be </a:t>
            </a:r>
            <a:r>
              <a:rPr lang="en-US" sz="2200" dirty="0">
                <a:latin typeface="Consolas" panose="020B0609020204030204" pitchFamily="49" charset="0"/>
              </a:rPr>
              <a:t>null</a:t>
            </a:r>
            <a:r>
              <a:rPr lang="en-US" sz="2200" dirty="0" smtClean="0">
                <a:latin typeface="+mn-lt"/>
              </a:rPr>
              <a:t>.</a:t>
            </a:r>
            <a:endParaRPr lang="en-US" sz="2200" dirty="0">
              <a:latin typeface="+mn-lt"/>
            </a:endParaRPr>
          </a:p>
          <a:p>
            <a:pPr marL="255600"/>
            <a:r>
              <a:rPr lang="en-US" sz="2200" dirty="0">
                <a:latin typeface="+mn-lt"/>
              </a:rPr>
              <a:t>The operator has two operands. If the left operand is not </a:t>
            </a:r>
            <a:r>
              <a:rPr lang="en-US" sz="2200" dirty="0">
                <a:latin typeface="Consolas" panose="020B0609020204030204" pitchFamily="49" charset="0"/>
              </a:rPr>
              <a:t>null</a:t>
            </a:r>
            <a:r>
              <a:rPr lang="en-US" sz="2200" dirty="0" smtClean="0">
                <a:latin typeface="+mn-lt"/>
              </a:rPr>
              <a:t>,</a:t>
            </a:r>
          </a:p>
        </p:txBody>
      </p:sp>
      <p:sp>
        <p:nvSpPr>
          <p:cNvPr id="6" name="Content Placeholder 5"/>
          <p:cNvSpPr>
            <a:spLocks noGrp="1"/>
          </p:cNvSpPr>
          <p:nvPr>
            <p:ph sz="quarter" idx="15"/>
          </p:nvPr>
        </p:nvSpPr>
        <p:spPr>
          <a:xfrm>
            <a:off x="457201" y="2787931"/>
            <a:ext cx="1820782" cy="486198"/>
          </a:xfrm>
        </p:spPr>
        <p:txBody>
          <a:bodyPr/>
          <a:lstStyle/>
          <a:p>
            <a:pPr marL="0" indent="265113">
              <a:buNone/>
            </a:pPr>
            <a:r>
              <a:rPr lang="en-US" sz="2200" dirty="0">
                <a:latin typeface="+mn-lt"/>
              </a:rPr>
              <a:t>the entire</a:t>
            </a:r>
            <a:endParaRPr lang="en-IN" sz="2200" dirty="0">
              <a:latin typeface="+mn-lt"/>
            </a:endParaRPr>
          </a:p>
        </p:txBody>
      </p:sp>
      <p:graphicFrame>
        <p:nvGraphicFramePr>
          <p:cNvPr id="12" name="Object 11" descr="Question mark question mark"/>
          <p:cNvGraphicFramePr>
            <a:graphicFrameLocks noChangeAspect="1"/>
          </p:cNvGraphicFramePr>
          <p:nvPr>
            <p:extLst>
              <p:ext uri="{D42A27DB-BD31-4B8C-83A1-F6EECF244321}">
                <p14:modId xmlns:p14="http://schemas.microsoft.com/office/powerpoint/2010/main" val="3544844141"/>
              </p:ext>
            </p:extLst>
          </p:nvPr>
        </p:nvGraphicFramePr>
        <p:xfrm>
          <a:off x="2008558" y="2899829"/>
          <a:ext cx="431663" cy="330096"/>
        </p:xfrm>
        <a:graphic>
          <a:graphicData uri="http://schemas.openxmlformats.org/presentationml/2006/ole">
            <mc:AlternateContent xmlns:mc="http://schemas.openxmlformats.org/markup-compatibility/2006">
              <mc:Choice xmlns:v="urn:schemas-microsoft-com:vml" Requires="v">
                <p:oleObj spid="_x0000_s8406" name="Equation" r:id="rId5" imgW="215640" imgH="164880" progId="Equation.DSMT4">
                  <p:embed/>
                </p:oleObj>
              </mc:Choice>
              <mc:Fallback>
                <p:oleObj name="Equation" r:id="rId5" imgW="215640" imgH="164880" progId="Equation.DSMT4">
                  <p:embed/>
                  <p:pic>
                    <p:nvPicPr>
                      <p:cNvPr id="0" name=""/>
                      <p:cNvPicPr/>
                      <p:nvPr/>
                    </p:nvPicPr>
                    <p:blipFill>
                      <a:blip r:embed="rId6"/>
                      <a:stretch>
                        <a:fillRect/>
                      </a:stretch>
                    </p:blipFill>
                    <p:spPr>
                      <a:xfrm>
                        <a:off x="2008558" y="2899829"/>
                        <a:ext cx="431663" cy="330096"/>
                      </a:xfrm>
                      <a:prstGeom prst="rect">
                        <a:avLst/>
                      </a:prstGeom>
                    </p:spPr>
                  </p:pic>
                </p:oleObj>
              </mc:Fallback>
            </mc:AlternateContent>
          </a:graphicData>
        </a:graphic>
      </p:graphicFrame>
      <p:sp>
        <p:nvSpPr>
          <p:cNvPr id="7" name="Content Placeholder 6"/>
          <p:cNvSpPr>
            <a:spLocks noGrp="1"/>
          </p:cNvSpPr>
          <p:nvPr>
            <p:ph sz="quarter" idx="16"/>
          </p:nvPr>
        </p:nvSpPr>
        <p:spPr>
          <a:xfrm>
            <a:off x="663738" y="2790119"/>
            <a:ext cx="8023061" cy="781516"/>
          </a:xfrm>
        </p:spPr>
        <p:txBody>
          <a:bodyPr/>
          <a:lstStyle/>
          <a:p>
            <a:pPr marL="58738" indent="1622425">
              <a:buNone/>
            </a:pPr>
            <a:r>
              <a:rPr lang="en-US" sz="2200" dirty="0">
                <a:latin typeface="+mn-lt"/>
              </a:rPr>
              <a:t>expression evaluates to the left </a:t>
            </a:r>
            <a:r>
              <a:rPr lang="en-US" sz="2200" dirty="0" smtClean="0">
                <a:latin typeface="+mn-lt"/>
              </a:rPr>
              <a:t>operand’s value</a:t>
            </a:r>
            <a:r>
              <a:rPr lang="en-US" sz="2200" dirty="0">
                <a:latin typeface="+mn-lt"/>
              </a:rPr>
              <a:t>; otherwise, it evaluates to the right operand’s value</a:t>
            </a:r>
            <a:r>
              <a:rPr lang="en-US" sz="2200" dirty="0" smtClean="0">
                <a:latin typeface="+mn-lt"/>
              </a:rPr>
              <a:t>.</a:t>
            </a:r>
          </a:p>
        </p:txBody>
      </p:sp>
      <p:sp>
        <p:nvSpPr>
          <p:cNvPr id="5" name="Content Placeholder 4"/>
          <p:cNvSpPr>
            <a:spLocks noGrp="1"/>
          </p:cNvSpPr>
          <p:nvPr>
            <p:ph sz="quarter" idx="14"/>
          </p:nvPr>
        </p:nvSpPr>
        <p:spPr>
          <a:xfrm>
            <a:off x="457201" y="3573823"/>
            <a:ext cx="298110" cy="396363"/>
          </a:xfrm>
        </p:spPr>
        <p:txBody>
          <a:bodyPr/>
          <a:lstStyle/>
          <a:p>
            <a:pPr marL="255600" lvl="1" indent="-255600">
              <a:spcBef>
                <a:spcPts val="1500"/>
              </a:spcBef>
              <a:buFont typeface="Arial" panose="020B0604020202020204" pitchFamily="34" charset="0"/>
              <a:buChar char="•"/>
            </a:pPr>
            <a:r>
              <a:rPr lang="en-IN" sz="2400" dirty="0" smtClean="0">
                <a:latin typeface="+mn-lt"/>
              </a:rPr>
              <a:t> </a:t>
            </a:r>
            <a:endParaRPr lang="en-IN" sz="2400" dirty="0">
              <a:latin typeface="+mn-lt"/>
            </a:endParaRPr>
          </a:p>
        </p:txBody>
      </p:sp>
      <p:pic>
        <p:nvPicPr>
          <p:cNvPr id="10" name="Picture 9" descr="Decimal salary equals employee question mark period base salary question mark question mark 0 M colo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371" y="3765366"/>
            <a:ext cx="6064756" cy="233789"/>
          </a:xfrm>
          <a:prstGeom prst="rect">
            <a:avLst/>
          </a:prstGeom>
        </p:spPr>
      </p:pic>
      <p:sp>
        <p:nvSpPr>
          <p:cNvPr id="8" name="Content Placeholder 7"/>
          <p:cNvSpPr>
            <a:spLocks noGrp="1"/>
          </p:cNvSpPr>
          <p:nvPr>
            <p:ph sz="quarter" idx="17"/>
          </p:nvPr>
        </p:nvSpPr>
        <p:spPr>
          <a:xfrm>
            <a:off x="457200" y="4019393"/>
            <a:ext cx="8229600" cy="1504634"/>
          </a:xfrm>
        </p:spPr>
        <p:txBody>
          <a:bodyPr/>
          <a:lstStyle/>
          <a:p>
            <a:pPr marL="741600" lvl="1" indent="-284400"/>
            <a:r>
              <a:rPr lang="en-US" sz="2200" dirty="0">
                <a:latin typeface="+mn-lt"/>
              </a:rPr>
              <a:t>if </a:t>
            </a:r>
            <a:r>
              <a:rPr lang="en-US" sz="2200" dirty="0">
                <a:latin typeface="Consolas" panose="020B0609020204030204" pitchFamily="49" charset="0"/>
              </a:rPr>
              <a:t>employee</a:t>
            </a:r>
            <a:r>
              <a:rPr lang="en-US" sz="2200" dirty="0">
                <a:latin typeface="+mn-lt"/>
              </a:rPr>
              <a:t> is not </a:t>
            </a:r>
            <a:r>
              <a:rPr lang="en-US" sz="2200" dirty="0">
                <a:latin typeface="Consolas" panose="020B0609020204030204" pitchFamily="49" charset="0"/>
              </a:rPr>
              <a:t>null</a:t>
            </a:r>
            <a:r>
              <a:rPr lang="en-US" sz="2200" dirty="0">
                <a:latin typeface="+mn-lt"/>
              </a:rPr>
              <a:t>, </a:t>
            </a:r>
            <a:r>
              <a:rPr lang="en-US" sz="2200" dirty="0">
                <a:latin typeface="Consolas" panose="020B0609020204030204" pitchFamily="49" charset="0"/>
              </a:rPr>
              <a:t>salary</a:t>
            </a:r>
            <a:r>
              <a:rPr lang="en-US" sz="2200" dirty="0">
                <a:latin typeface="+mn-lt"/>
              </a:rPr>
              <a:t> is assigned the employee’s </a:t>
            </a:r>
            <a:r>
              <a:rPr lang="en-US" sz="2200" dirty="0">
                <a:latin typeface="Consolas" panose="020B0609020204030204" pitchFamily="49" charset="0"/>
              </a:rPr>
              <a:t>BaseSalary</a:t>
            </a:r>
            <a:r>
              <a:rPr lang="en-US" sz="2200" dirty="0">
                <a:latin typeface="+mn-lt"/>
              </a:rPr>
              <a:t>; otherwise, </a:t>
            </a:r>
            <a:r>
              <a:rPr lang="en-US" sz="2200" dirty="0">
                <a:latin typeface="Consolas" panose="020B0609020204030204" pitchFamily="49" charset="0"/>
              </a:rPr>
              <a:t>salary</a:t>
            </a:r>
            <a:r>
              <a:rPr lang="en-US" sz="2200" dirty="0">
                <a:latin typeface="+mn-lt"/>
              </a:rPr>
              <a:t> is assigned </a:t>
            </a:r>
            <a:r>
              <a:rPr lang="en-US" sz="2200" dirty="0">
                <a:latin typeface="Consolas" panose="020B0609020204030204" pitchFamily="49" charset="0"/>
              </a:rPr>
              <a:t>0M</a:t>
            </a:r>
            <a:r>
              <a:rPr lang="en-US" sz="2200" dirty="0">
                <a:latin typeface="+mn-lt"/>
              </a:rPr>
              <a:t>.</a:t>
            </a:r>
          </a:p>
          <a:p>
            <a:pPr marL="741600" lvl="1" indent="-284400"/>
            <a:r>
              <a:rPr lang="en-US" sz="2200" dirty="0">
                <a:latin typeface="+mn-lt"/>
              </a:rPr>
              <a:t>The preceding statement is equivalent </a:t>
            </a:r>
            <a:r>
              <a:rPr lang="en-US" sz="2200" dirty="0" smtClean="0">
                <a:latin typeface="+mn-lt"/>
              </a:rPr>
              <a:t>to</a:t>
            </a:r>
          </a:p>
          <a:p>
            <a:pPr marL="741600" lvl="2" indent="284400"/>
            <a:r>
              <a:rPr lang="en-US" sz="2200" dirty="0">
                <a:latin typeface="+mn-lt"/>
              </a:rPr>
              <a:t> </a:t>
            </a:r>
          </a:p>
        </p:txBody>
      </p:sp>
      <p:pic>
        <p:nvPicPr>
          <p:cNvPr id="11" name="Picture 10" descr="Decimal salary equals left parenthesis employee question mark period base salary right parenthesis period get value or default left parenthesis right parenthesis semicolo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8937" y="5675554"/>
            <a:ext cx="7479313" cy="205099"/>
          </a:xfrm>
          <a:prstGeom prst="rect">
            <a:avLst/>
          </a:prstGeom>
        </p:spPr>
      </p:pic>
    </p:spTree>
    <p:extLst>
      <p:ext uri="{BB962C8B-B14F-4D97-AF65-F5344CB8AC3E}">
        <p14:creationId xmlns:p14="http://schemas.microsoft.com/office/powerpoint/2010/main" val="3243410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13.9.4 Null Coalescing Operator (??) </a:t>
            </a:r>
            <a:r>
              <a:rPr lang="en-US" sz="2000" b="0" dirty="0" smtClean="0"/>
              <a:t>(2 of 2</a:t>
            </a:r>
            <a:r>
              <a:rPr lang="en-US" sz="2000" b="0" dirty="0"/>
              <a:t>)</a:t>
            </a:r>
            <a:endParaRPr lang="en-US" dirty="0"/>
          </a:p>
        </p:txBody>
      </p:sp>
      <p:sp>
        <p:nvSpPr>
          <p:cNvPr id="3" name="Text Placeholder 2"/>
          <p:cNvSpPr>
            <a:spLocks noGrp="1"/>
          </p:cNvSpPr>
          <p:nvPr>
            <p:ph type="body" idx="1"/>
          </p:nvPr>
        </p:nvSpPr>
        <p:spPr>
          <a:xfrm>
            <a:off x="457200" y="1600201"/>
            <a:ext cx="8229600" cy="1264920"/>
          </a:xfrm>
        </p:spPr>
        <p:txBody>
          <a:bodyPr/>
          <a:lstStyle/>
          <a:p>
            <a:r>
              <a:rPr lang="en-US" sz="2400" dirty="0">
                <a:latin typeface="+mn-lt"/>
              </a:rPr>
              <a:t>More elegant and more compact than writing the following equivalent code, which must explicitly test for </a:t>
            </a:r>
            <a:r>
              <a:rPr lang="en-US" sz="2400" dirty="0">
                <a:latin typeface="Consolas" panose="020B0609020204030204" pitchFamily="49" charset="0"/>
              </a:rPr>
              <a:t>null</a:t>
            </a:r>
            <a:r>
              <a:rPr lang="en-US" sz="2400" dirty="0" smtClean="0">
                <a:latin typeface="+mn-lt"/>
              </a:rPr>
              <a:t>:</a:t>
            </a:r>
          </a:p>
          <a:p>
            <a:pPr lvl="1"/>
            <a:r>
              <a:rPr lang="en-US" sz="2400" dirty="0">
                <a:latin typeface="+mn-lt"/>
              </a:rPr>
              <a:t> </a:t>
            </a:r>
          </a:p>
        </p:txBody>
      </p:sp>
      <p:pic>
        <p:nvPicPr>
          <p:cNvPr id="4" name="Picture 3" descr="Code has 6 lines, as follows. Line 1. Decimal salary equals 0 M semicolon. Line 2. Blank. Line 3. If left parenthesis employee exclamation point equals null right parenthesis. Line 4. Left brace. Line 5, indented once. Salary equals employee period base salary. Line 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529" y="2955329"/>
            <a:ext cx="4430702" cy="1800783"/>
          </a:xfrm>
          <a:prstGeom prst="rect">
            <a:avLst/>
          </a:prstGeom>
        </p:spPr>
      </p:pic>
    </p:spTree>
    <p:extLst>
      <p:ext uri="{BB962C8B-B14F-4D97-AF65-F5344CB8AC3E}">
        <p14:creationId xmlns:p14="http://schemas.microsoft.com/office/powerpoint/2010/main" val="32307760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14088"/>
            <a:ext cx="8229600" cy="1097279"/>
          </a:xfrm>
        </p:spPr>
        <p:txBody>
          <a:bodyPr/>
          <a:lstStyle/>
          <a:p>
            <a:r>
              <a:rPr lang="en-US" dirty="0"/>
              <a:t>13.10 Exception Filters and the </a:t>
            </a:r>
            <a:r>
              <a:rPr lang="en-US" sz="1200" dirty="0" smtClean="0">
                <a:solidFill>
                  <a:schemeClr val="bg1"/>
                </a:solidFill>
              </a:rPr>
              <a:t>C</a:t>
            </a:r>
            <a:r>
              <a:rPr lang="en-US" sz="1200" dirty="0">
                <a:solidFill>
                  <a:schemeClr val="bg1"/>
                </a:solidFill>
              </a:rPr>
              <a:t> </a:t>
            </a:r>
            <a:r>
              <a:rPr lang="en-US" sz="1200" dirty="0" smtClean="0">
                <a:solidFill>
                  <a:schemeClr val="bg1"/>
                </a:solidFill>
              </a:rPr>
              <a:t>sharp </a:t>
            </a:r>
            <a:r>
              <a:rPr lang="en-US" dirty="0"/>
              <a:t>6 when </a:t>
            </a:r>
            <a:r>
              <a:rPr lang="en-US" dirty="0" smtClean="0"/>
              <a:t>Clause</a:t>
            </a:r>
            <a:endParaRPr lang="en-IN" dirty="0"/>
          </a:p>
        </p:txBody>
      </p:sp>
      <p:graphicFrame>
        <p:nvGraphicFramePr>
          <p:cNvPr id="18" name="Object 17"/>
          <p:cNvGraphicFramePr>
            <a:graphicFrameLocks noChangeAspect="1"/>
          </p:cNvGraphicFramePr>
          <p:nvPr>
            <p:extLst>
              <p:ext uri="{D42A27DB-BD31-4B8C-83A1-F6EECF244321}">
                <p14:modId xmlns:p14="http://schemas.microsoft.com/office/powerpoint/2010/main" val="2252725283"/>
              </p:ext>
            </p:extLst>
          </p:nvPr>
        </p:nvGraphicFramePr>
        <p:xfrm>
          <a:off x="6307960" y="252357"/>
          <a:ext cx="592931" cy="461167"/>
        </p:xfrm>
        <a:graphic>
          <a:graphicData uri="http://schemas.openxmlformats.org/presentationml/2006/ole">
            <mc:AlternateContent xmlns:mc="http://schemas.openxmlformats.org/markup-compatibility/2006">
              <mc:Choice xmlns:v="urn:schemas-microsoft-com:vml" Requires="v">
                <p:oleObj spid="_x0000_s9471" name="Equation" r:id="rId3" imgW="228600" imgH="177480" progId="Equation.DSMT4">
                  <p:embed/>
                </p:oleObj>
              </mc:Choice>
              <mc:Fallback>
                <p:oleObj name="Equation" r:id="rId3" imgW="228600" imgH="177480" progId="Equation.DSMT4">
                  <p:embed/>
                  <p:pic>
                    <p:nvPicPr>
                      <p:cNvPr id="0" name=""/>
                      <p:cNvPicPr/>
                      <p:nvPr/>
                    </p:nvPicPr>
                    <p:blipFill>
                      <a:blip r:embed="rId4"/>
                      <a:stretch>
                        <a:fillRect/>
                      </a:stretch>
                    </p:blipFill>
                    <p:spPr>
                      <a:xfrm>
                        <a:off x="6307960" y="252357"/>
                        <a:ext cx="592931" cy="461167"/>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1292772" cy="370489"/>
          </a:xfrm>
        </p:spPr>
        <p:txBody>
          <a:bodyPr/>
          <a:lstStyle/>
          <a:p>
            <a:r>
              <a:rPr lang="en-US" sz="2000" dirty="0">
                <a:latin typeface="+mn-lt"/>
              </a:rPr>
              <a:t>Prior to</a:t>
            </a:r>
            <a:endParaRPr lang="en-IN" sz="2000" dirty="0">
              <a:latin typeface="+mn-lt"/>
            </a:endParaRPr>
          </a:p>
        </p:txBody>
      </p:sp>
      <p:graphicFrame>
        <p:nvGraphicFramePr>
          <p:cNvPr id="14" name="Object 13" descr="C sharp"/>
          <p:cNvGraphicFramePr>
            <a:graphicFrameLocks noChangeAspect="1"/>
          </p:cNvGraphicFramePr>
          <p:nvPr>
            <p:extLst>
              <p:ext uri="{D42A27DB-BD31-4B8C-83A1-F6EECF244321}">
                <p14:modId xmlns:p14="http://schemas.microsoft.com/office/powerpoint/2010/main" val="1299737407"/>
              </p:ext>
            </p:extLst>
          </p:nvPr>
        </p:nvGraphicFramePr>
        <p:xfrm>
          <a:off x="1659891" y="1720374"/>
          <a:ext cx="425689" cy="313663"/>
        </p:xfrm>
        <a:graphic>
          <a:graphicData uri="http://schemas.openxmlformats.org/presentationml/2006/ole">
            <mc:AlternateContent xmlns:mc="http://schemas.openxmlformats.org/markup-compatibility/2006">
              <mc:Choice xmlns:v="urn:schemas-microsoft-com:vml" Requires="v">
                <p:oleObj spid="_x0000_s9472" name="Equation" r:id="rId5" imgW="241200" imgH="177480" progId="Equation.DSMT4">
                  <p:embed/>
                </p:oleObj>
              </mc:Choice>
              <mc:Fallback>
                <p:oleObj name="Equation" r:id="rId5" imgW="241200" imgH="177480" progId="Equation.DSMT4">
                  <p:embed/>
                  <p:pic>
                    <p:nvPicPr>
                      <p:cNvPr id="0" name=""/>
                      <p:cNvPicPr/>
                      <p:nvPr/>
                    </p:nvPicPr>
                    <p:blipFill>
                      <a:blip r:embed="rId6"/>
                      <a:stretch>
                        <a:fillRect/>
                      </a:stretch>
                    </p:blipFill>
                    <p:spPr>
                      <a:xfrm>
                        <a:off x="1659891" y="1720374"/>
                        <a:ext cx="425689" cy="313663"/>
                      </a:xfrm>
                      <a:prstGeom prst="rect">
                        <a:avLst/>
                      </a:prstGeom>
                    </p:spPr>
                  </p:pic>
                </p:oleObj>
              </mc:Fallback>
            </mc:AlternateContent>
          </a:graphicData>
        </a:graphic>
      </p:graphicFrame>
      <p:sp>
        <p:nvSpPr>
          <p:cNvPr id="4" name="Content Placeholder 3"/>
          <p:cNvSpPr>
            <a:spLocks noGrp="1"/>
          </p:cNvSpPr>
          <p:nvPr>
            <p:ph sz="quarter" idx="13"/>
          </p:nvPr>
        </p:nvSpPr>
        <p:spPr>
          <a:xfrm>
            <a:off x="2063604" y="1613588"/>
            <a:ext cx="6591664" cy="413616"/>
          </a:xfrm>
        </p:spPr>
        <p:txBody>
          <a:bodyPr/>
          <a:lstStyle/>
          <a:p>
            <a:pPr marL="432" indent="0">
              <a:buNone/>
            </a:pPr>
            <a:r>
              <a:rPr lang="en-US" sz="2000" dirty="0">
                <a:latin typeface="+mn-lt"/>
              </a:rPr>
              <a:t>6, you could catch an exception based only on its type</a:t>
            </a:r>
            <a:r>
              <a:rPr lang="en-US" sz="2000" dirty="0" smtClean="0">
                <a:latin typeface="+mn-lt"/>
              </a:rPr>
              <a:t>.</a:t>
            </a:r>
            <a:endParaRPr lang="en-US" sz="2000" dirty="0">
              <a:latin typeface="+mn-lt"/>
            </a:endParaRPr>
          </a:p>
        </p:txBody>
      </p:sp>
      <p:sp>
        <p:nvSpPr>
          <p:cNvPr id="5" name="Content Placeholder 4"/>
          <p:cNvSpPr>
            <a:spLocks noGrp="1"/>
          </p:cNvSpPr>
          <p:nvPr>
            <p:ph sz="quarter" idx="14"/>
          </p:nvPr>
        </p:nvSpPr>
        <p:spPr>
          <a:xfrm>
            <a:off x="457201" y="2012455"/>
            <a:ext cx="252248" cy="419483"/>
          </a:xfrm>
        </p:spPr>
        <p:txBody>
          <a:bodyPr/>
          <a:lstStyle/>
          <a:p>
            <a:r>
              <a:rPr lang="en-IN" sz="2000" dirty="0" smtClean="0">
                <a:latin typeface="+mn-lt"/>
              </a:rPr>
              <a:t> </a:t>
            </a:r>
            <a:endParaRPr lang="en-IN" sz="2000" dirty="0">
              <a:latin typeface="+mn-lt"/>
            </a:endParaRPr>
          </a:p>
        </p:txBody>
      </p:sp>
      <p:graphicFrame>
        <p:nvGraphicFramePr>
          <p:cNvPr id="15" name="Object 14" descr="C sharp"/>
          <p:cNvGraphicFramePr>
            <a:graphicFrameLocks noChangeAspect="1"/>
          </p:cNvGraphicFramePr>
          <p:nvPr>
            <p:extLst>
              <p:ext uri="{D42A27DB-BD31-4B8C-83A1-F6EECF244321}">
                <p14:modId xmlns:p14="http://schemas.microsoft.com/office/powerpoint/2010/main" val="3622432267"/>
              </p:ext>
            </p:extLst>
          </p:nvPr>
        </p:nvGraphicFramePr>
        <p:xfrm>
          <a:off x="717084" y="2112808"/>
          <a:ext cx="421474" cy="310557"/>
        </p:xfrm>
        <a:graphic>
          <a:graphicData uri="http://schemas.openxmlformats.org/presentationml/2006/ole">
            <mc:AlternateContent xmlns:mc="http://schemas.openxmlformats.org/markup-compatibility/2006">
              <mc:Choice xmlns:v="urn:schemas-microsoft-com:vml" Requires="v">
                <p:oleObj spid="_x0000_s9473" name="Equation" r:id="rId7" imgW="241200" imgH="177480" progId="Equation.DSMT4">
                  <p:embed/>
                </p:oleObj>
              </mc:Choice>
              <mc:Fallback>
                <p:oleObj name="Equation" r:id="rId7" imgW="241200" imgH="177480" progId="Equation.DSMT4">
                  <p:embed/>
                  <p:pic>
                    <p:nvPicPr>
                      <p:cNvPr id="14" name="Object 13"/>
                      <p:cNvPicPr/>
                      <p:nvPr/>
                    </p:nvPicPr>
                    <p:blipFill>
                      <a:blip r:embed="rId6"/>
                      <a:stretch>
                        <a:fillRect/>
                      </a:stretch>
                    </p:blipFill>
                    <p:spPr>
                      <a:xfrm>
                        <a:off x="717084" y="2112808"/>
                        <a:ext cx="421474" cy="310557"/>
                      </a:xfrm>
                      <a:prstGeom prst="rect">
                        <a:avLst/>
                      </a:prstGeom>
                    </p:spPr>
                  </p:pic>
                </p:oleObj>
              </mc:Fallback>
            </mc:AlternateContent>
          </a:graphicData>
        </a:graphic>
      </p:graphicFrame>
      <p:sp>
        <p:nvSpPr>
          <p:cNvPr id="6" name="Content Placeholder 5"/>
          <p:cNvSpPr>
            <a:spLocks noGrp="1"/>
          </p:cNvSpPr>
          <p:nvPr>
            <p:ph sz="quarter" idx="15"/>
          </p:nvPr>
        </p:nvSpPr>
        <p:spPr>
          <a:xfrm>
            <a:off x="425668" y="2007780"/>
            <a:ext cx="8229600" cy="975261"/>
          </a:xfrm>
        </p:spPr>
        <p:txBody>
          <a:bodyPr/>
          <a:lstStyle/>
          <a:p>
            <a:pPr marL="268288" indent="395288">
              <a:buNone/>
            </a:pPr>
            <a:r>
              <a:rPr lang="en-US" sz="2000" dirty="0">
                <a:latin typeface="+mn-lt"/>
              </a:rPr>
              <a:t>6 introduces </a:t>
            </a:r>
            <a:r>
              <a:rPr lang="en-US" sz="2000" b="1" dirty="0">
                <a:latin typeface="+mn-lt"/>
              </a:rPr>
              <a:t>exception filters</a:t>
            </a:r>
            <a:r>
              <a:rPr lang="en-US" sz="2000" dirty="0">
                <a:latin typeface="+mn-lt"/>
              </a:rPr>
              <a:t> that enable you to catch an exception based on a </a:t>
            </a:r>
            <a:r>
              <a:rPr lang="en-US" sz="2000" dirty="0">
                <a:latin typeface="Consolas" panose="020B0609020204030204" pitchFamily="49" charset="0"/>
              </a:rPr>
              <a:t>catch</a:t>
            </a:r>
            <a:r>
              <a:rPr lang="en-US" sz="2000" dirty="0">
                <a:latin typeface="+mn-lt"/>
              </a:rPr>
              <a:t>’s exeption type and a condition that’s specified with a </a:t>
            </a:r>
            <a:r>
              <a:rPr lang="en-US" sz="2000" b="1" dirty="0">
                <a:latin typeface="+mn-lt"/>
              </a:rPr>
              <a:t>when clause</a:t>
            </a:r>
            <a:r>
              <a:rPr lang="en-US" sz="2000" dirty="0">
                <a:latin typeface="+mn-lt"/>
              </a:rPr>
              <a:t>, as </a:t>
            </a:r>
            <a:r>
              <a:rPr lang="en-US" sz="2000" dirty="0" smtClean="0">
                <a:latin typeface="+mn-lt"/>
              </a:rPr>
              <a:t>in</a:t>
            </a:r>
            <a:endParaRPr lang="en-US" sz="2000" dirty="0">
              <a:latin typeface="+mn-lt"/>
            </a:endParaRPr>
          </a:p>
        </p:txBody>
      </p:sp>
      <p:sp>
        <p:nvSpPr>
          <p:cNvPr id="7" name="Content Placeholder 6"/>
          <p:cNvSpPr>
            <a:spLocks noGrp="1"/>
          </p:cNvSpPr>
          <p:nvPr>
            <p:ph sz="quarter" idx="16"/>
          </p:nvPr>
        </p:nvSpPr>
        <p:spPr>
          <a:xfrm>
            <a:off x="457201" y="2992532"/>
            <a:ext cx="735230" cy="360404"/>
          </a:xfrm>
        </p:spPr>
        <p:txBody>
          <a:bodyPr/>
          <a:lstStyle/>
          <a:p>
            <a:pPr lvl="1"/>
            <a:r>
              <a:rPr lang="en-IN" sz="2000" dirty="0" smtClean="0">
                <a:latin typeface="+mn-lt"/>
              </a:rPr>
              <a:t> </a:t>
            </a:r>
            <a:endParaRPr lang="en-IN" sz="2000" dirty="0">
              <a:latin typeface="+mn-lt"/>
            </a:endParaRPr>
          </a:p>
        </p:txBody>
      </p:sp>
      <p:pic>
        <p:nvPicPr>
          <p:cNvPr id="16" name="Picture 15" descr="Catch left parenthesis exception type name right parenthesis when left parenthesis condition right parenthesi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8439" y="3126045"/>
            <a:ext cx="5439821" cy="228019"/>
          </a:xfrm>
          <a:prstGeom prst="rect">
            <a:avLst/>
          </a:prstGeom>
        </p:spPr>
      </p:pic>
      <p:sp>
        <p:nvSpPr>
          <p:cNvPr id="8" name="Content Placeholder 7"/>
          <p:cNvSpPr>
            <a:spLocks noGrp="1"/>
          </p:cNvSpPr>
          <p:nvPr>
            <p:ph sz="quarter" idx="17"/>
          </p:nvPr>
        </p:nvSpPr>
        <p:spPr>
          <a:xfrm>
            <a:off x="457201" y="3438076"/>
            <a:ext cx="8229600" cy="1053399"/>
          </a:xfrm>
        </p:spPr>
        <p:txBody>
          <a:bodyPr/>
          <a:lstStyle/>
          <a:p>
            <a:r>
              <a:rPr lang="en-US" sz="2000" dirty="0">
                <a:latin typeface="+mn-lt"/>
              </a:rPr>
              <a:t>You also can specify an exception filter for a general </a:t>
            </a:r>
            <a:r>
              <a:rPr lang="en-US" sz="2000" dirty="0">
                <a:latin typeface="Consolas" panose="020B0609020204030204" pitchFamily="49" charset="0"/>
              </a:rPr>
              <a:t>catch</a:t>
            </a:r>
            <a:r>
              <a:rPr lang="en-US" sz="2000" dirty="0">
                <a:latin typeface="+mn-lt"/>
              </a:rPr>
              <a:t> clause that does not provide an exception type. This allows you to catch an exception based only on a condition, as </a:t>
            </a:r>
            <a:r>
              <a:rPr lang="en-US" sz="2000" dirty="0" smtClean="0">
                <a:latin typeface="+mn-lt"/>
              </a:rPr>
              <a:t>in</a:t>
            </a:r>
          </a:p>
          <a:p>
            <a:pPr lvl="1"/>
            <a:r>
              <a:rPr lang="en-US" sz="2000" dirty="0">
                <a:latin typeface="+mn-lt"/>
              </a:rPr>
              <a:t> </a:t>
            </a:r>
          </a:p>
        </p:txBody>
      </p:sp>
      <p:pic>
        <p:nvPicPr>
          <p:cNvPr id="17" name="Picture 16" descr="Catch when left parenthesis condition right parenthesi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3778" y="4575675"/>
            <a:ext cx="2714213" cy="223526"/>
          </a:xfrm>
          <a:prstGeom prst="rect">
            <a:avLst/>
          </a:prstGeom>
        </p:spPr>
      </p:pic>
      <p:sp>
        <p:nvSpPr>
          <p:cNvPr id="9" name="Content Placeholder 8"/>
          <p:cNvSpPr>
            <a:spLocks noGrp="1"/>
          </p:cNvSpPr>
          <p:nvPr>
            <p:ph sz="quarter" idx="18"/>
          </p:nvPr>
        </p:nvSpPr>
        <p:spPr>
          <a:xfrm>
            <a:off x="425668" y="4854561"/>
            <a:ext cx="8229600" cy="1203468"/>
          </a:xfrm>
        </p:spPr>
        <p:txBody>
          <a:bodyPr/>
          <a:lstStyle/>
          <a:p>
            <a:pPr indent="-255600"/>
            <a:r>
              <a:rPr lang="en-US" sz="2000" dirty="0">
                <a:latin typeface="+mn-lt"/>
              </a:rPr>
              <a:t>The exception is caught only if the when clause’s condition is </a:t>
            </a:r>
            <a:r>
              <a:rPr lang="en-US" sz="2000" dirty="0">
                <a:latin typeface="Consolas" panose="020B0609020204030204" pitchFamily="49" charset="0"/>
              </a:rPr>
              <a:t>true</a:t>
            </a:r>
          </a:p>
          <a:p>
            <a:pPr indent="-255600"/>
            <a:r>
              <a:rPr lang="en-US" sz="2000" dirty="0">
                <a:latin typeface="+mn-lt"/>
              </a:rPr>
              <a:t>A typical use of an exception filter is to determine whether a property of an exception object has a specific value</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812285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13.4</a:t>
            </a:r>
          </a:p>
        </p:txBody>
      </p:sp>
      <p:sp>
        <p:nvSpPr>
          <p:cNvPr id="3" name="Text Placeholder 2"/>
          <p:cNvSpPr>
            <a:spLocks noGrp="1"/>
          </p:cNvSpPr>
          <p:nvPr>
            <p:ph type="body" idx="1"/>
          </p:nvPr>
        </p:nvSpPr>
        <p:spPr>
          <a:xfrm>
            <a:off x="457200" y="1600201"/>
            <a:ext cx="8229600" cy="2148840"/>
          </a:xfrm>
        </p:spPr>
        <p:txBody>
          <a:bodyPr/>
          <a:lstStyle/>
          <a:p>
            <a:pPr marL="0" indent="0">
              <a:buNone/>
            </a:pPr>
            <a:r>
              <a:rPr lang="en-US" sz="2400" dirty="0">
                <a:latin typeface="+mn-lt"/>
              </a:rPr>
              <a:t>Following </a:t>
            </a:r>
            <a:r>
              <a:rPr lang="en-US" sz="2400" dirty="0" smtClean="0">
                <a:latin typeface="+mn-lt"/>
              </a:rPr>
              <a:t>a </a:t>
            </a:r>
            <a:r>
              <a:rPr lang="en-US" sz="2400" dirty="0" smtClean="0">
                <a:latin typeface="Consolas" panose="020B0609020204030204" pitchFamily="49" charset="0"/>
              </a:rPr>
              <a:t>try</a:t>
            </a:r>
            <a:r>
              <a:rPr lang="en-US" sz="2400" dirty="0" smtClean="0">
                <a:latin typeface="+mn-lt"/>
              </a:rPr>
              <a:t> block </a:t>
            </a:r>
            <a:r>
              <a:rPr lang="en-US" sz="2400" dirty="0">
                <a:latin typeface="+mn-lt"/>
              </a:rPr>
              <a:t>with multiple </a:t>
            </a:r>
            <a:r>
              <a:rPr lang="en-US" sz="2400" dirty="0">
                <a:latin typeface="Consolas" panose="020B0609020204030204" pitchFamily="49" charset="0"/>
              </a:rPr>
              <a:t>catch</a:t>
            </a:r>
            <a:r>
              <a:rPr lang="en-US" sz="2400" dirty="0">
                <a:latin typeface="+mn-lt"/>
              </a:rPr>
              <a:t> clauses for the same type </a:t>
            </a:r>
            <a:r>
              <a:rPr lang="en-US" sz="2400" dirty="0" smtClean="0">
                <a:latin typeface="+mn-lt"/>
              </a:rPr>
              <a:t>results </a:t>
            </a:r>
            <a:r>
              <a:rPr lang="en-US" sz="2400" dirty="0">
                <a:latin typeface="+mn-lt"/>
              </a:rPr>
              <a:t>in a </a:t>
            </a:r>
            <a:r>
              <a:rPr lang="en-US" sz="2400" dirty="0" smtClean="0">
                <a:latin typeface="+mn-lt"/>
              </a:rPr>
              <a:t>compilation error</a:t>
            </a:r>
            <a:r>
              <a:rPr lang="en-US" sz="2400" dirty="0">
                <a:latin typeface="+mn-lt"/>
              </a:rPr>
              <a:t>, unless they provide different </a:t>
            </a:r>
            <a:r>
              <a:rPr lang="en-US" sz="2400" dirty="0">
                <a:latin typeface="Consolas" panose="020B0609020204030204" pitchFamily="49" charset="0"/>
              </a:rPr>
              <a:t>when</a:t>
            </a:r>
            <a:r>
              <a:rPr lang="en-US" sz="2400" dirty="0">
                <a:latin typeface="+mn-lt"/>
              </a:rPr>
              <a:t> clauses. If there are multiple such </a:t>
            </a:r>
            <a:r>
              <a:rPr lang="en-US" sz="2400" dirty="0" smtClean="0">
                <a:latin typeface="Consolas" panose="020B0609020204030204" pitchFamily="49" charset="0"/>
              </a:rPr>
              <a:t>catch</a:t>
            </a:r>
            <a:r>
              <a:rPr lang="en-US" sz="2400" dirty="0" smtClean="0">
                <a:latin typeface="+mn-lt"/>
              </a:rPr>
              <a:t>es and </a:t>
            </a:r>
            <a:r>
              <a:rPr lang="en-US" sz="2400" dirty="0">
                <a:latin typeface="+mn-lt"/>
              </a:rPr>
              <a:t>one does not have a </a:t>
            </a:r>
            <a:r>
              <a:rPr lang="en-US" sz="2400" dirty="0">
                <a:latin typeface="Consolas" panose="020B0609020204030204" pitchFamily="49" charset="0"/>
              </a:rPr>
              <a:t>when</a:t>
            </a:r>
            <a:r>
              <a:rPr lang="en-US" sz="2400" dirty="0">
                <a:latin typeface="+mn-lt"/>
              </a:rPr>
              <a:t> clause, it must appear last; otherwise, a compilation </a:t>
            </a:r>
            <a:r>
              <a:rPr lang="en-US" sz="2400" dirty="0" smtClean="0">
                <a:latin typeface="+mn-lt"/>
              </a:rPr>
              <a:t>error occurs</a:t>
            </a:r>
            <a:r>
              <a:rPr lang="en-US" sz="2400" dirty="0">
                <a:latin typeface="+mn-lt"/>
              </a:rPr>
              <a:t>.</a:t>
            </a:r>
          </a:p>
        </p:txBody>
      </p:sp>
    </p:spTree>
    <p:extLst>
      <p:ext uri="{BB962C8B-B14F-4D97-AF65-F5344CB8AC3E}">
        <p14:creationId xmlns:p14="http://schemas.microsoft.com/office/powerpoint/2010/main" val="18780429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9150</TotalTime>
  <Words>4247</Words>
  <Application>Microsoft Office PowerPoint</Application>
  <PresentationFormat>On-screen Show (4:3)</PresentationFormat>
  <Paragraphs>334</Paragraphs>
  <Slides>95</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95</vt:i4>
      </vt:variant>
    </vt:vector>
  </HeadingPairs>
  <TitlesOfParts>
    <vt:vector size="103"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 (1 of 2)</vt:lpstr>
      <vt:lpstr>Learning Objectives (2 of 2)</vt:lpstr>
      <vt:lpstr>Outline (1 of 4)</vt:lpstr>
      <vt:lpstr>Outline (2 of 4)</vt:lpstr>
      <vt:lpstr>Outline (3 of 4)</vt:lpstr>
      <vt:lpstr>Outline (4 of 4)</vt:lpstr>
      <vt:lpstr>13.1 Introduction</vt:lpstr>
      <vt:lpstr>13.2 Example: Divide by Zero without Exception Handling (1 of 4)</vt:lpstr>
      <vt:lpstr>Figure 13.1 Integer Division Without Exception Handling (1 of 3)</vt:lpstr>
      <vt:lpstr>Figure 13.1 Integer Division Without Exception Handling (2 of 3)</vt:lpstr>
      <vt:lpstr>Figure 13.1 Integer Division Without Exception Handling (3 of 3)</vt:lpstr>
      <vt:lpstr>13.2 Example: Divide by Zero without Exception Handling (2 of 4)</vt:lpstr>
      <vt:lpstr>13.2 Example: Divide by Zero without Exception Handling (3 of 4)</vt:lpstr>
      <vt:lpstr>13.2 Example: Divide by Zero without Exception Handling (4 of 4)</vt:lpstr>
      <vt:lpstr>13.3 Example: HandlingDivideByZeroExceptions and FormatExceptions (1 of 2)</vt:lpstr>
      <vt:lpstr>Figure 13.2 FormatException and DivideByZeroException handlers (1 of 4)</vt:lpstr>
      <vt:lpstr>Figure 13.2 FormatException and DivideByZeroException handlers (2 of 4)</vt:lpstr>
      <vt:lpstr>Figure 13.2 FormatException and DivideByZeroException handlers (3 of 4)</vt:lpstr>
      <vt:lpstr>Figure 13.2 FormatException and DivideByZeroException handlers (4 of 4)</vt:lpstr>
      <vt:lpstr>13.3 Example: Handling DivideByZeroExceptions and FormatExceptions (2 of 2)</vt:lpstr>
      <vt:lpstr>Error-Prevention Tip 13.1</vt:lpstr>
      <vt:lpstr>13.3.1 Enclosing Code in a try Block</vt:lpstr>
      <vt:lpstr>13.3.2 Catching Exceptions</vt:lpstr>
      <vt:lpstr>13.3.3 Uncaught Exceptions</vt:lpstr>
      <vt:lpstr>Figure 13.3 Exception Assistant</vt:lpstr>
      <vt:lpstr>13.3.4 Termination Model of Exception Handling</vt:lpstr>
      <vt:lpstr>Common Programming Error 13.1</vt:lpstr>
      <vt:lpstr>13.4 .NET Exception Hierarchy</vt:lpstr>
      <vt:lpstr>13.4.1 Class SystemException (1 of 2)</vt:lpstr>
      <vt:lpstr>13.4.1 Class SystemException (2 of 2)</vt:lpstr>
      <vt:lpstr>Common Programming Error 13.2</vt:lpstr>
      <vt:lpstr>13.4.2 Which Exceptions Might a Method Throw?</vt:lpstr>
      <vt:lpstr>Software Engineering Observation 13.1</vt:lpstr>
      <vt:lpstr>13.5 finally Block (1 of 2)</vt:lpstr>
      <vt:lpstr>Error-Prevention Tip 13.2</vt:lpstr>
      <vt:lpstr>13.5.1 Moving Resource-Release Code to a finally Block</vt:lpstr>
      <vt:lpstr>13.5 finally Block (2 of 2)</vt:lpstr>
      <vt:lpstr>Error-Prevention Tip 13.3</vt:lpstr>
      <vt:lpstr>Performance Tip 13.1</vt:lpstr>
      <vt:lpstr>13.5.2 Demonstrating the finally Block</vt:lpstr>
      <vt:lpstr>Figure 13.4 finally Blocks Always Execute, Even When No Exception Occurs (1 of 9)</vt:lpstr>
      <vt:lpstr>Figure 13.4 finally Blocks Always Execute, Even When No Exception Occurs (2 of 9)</vt:lpstr>
      <vt:lpstr>Figure 13.4 finally Blocks Always Execute, Even When No Exception Occurs (3 of 9)</vt:lpstr>
      <vt:lpstr>Figure 13.4 finally Blocks Always Execute, Even When No Exception Occurs (4 of 9)</vt:lpstr>
      <vt:lpstr>Figure 13.4 finally Blocks Always Execute, Even When No Exception Occurs (5 of 9)</vt:lpstr>
      <vt:lpstr>Figure 13.4 finally Blocks Always Execute, Even When No Exception Occurs (6 of 9)</vt:lpstr>
      <vt:lpstr>Figure 13.4 finally Blocks Always Execute, Even When No Exception Occurs (7 of 9)</vt:lpstr>
      <vt:lpstr>Figure 13.4 finally Blocks Always Execute, Even When No Exception Occurs (8 of 9)</vt:lpstr>
      <vt:lpstr>Figure 13.4 finally Blocks Always Execute, Even When No Exception Occurs (9 of 9)</vt:lpstr>
      <vt:lpstr>13.5.3 Throwing Exceptions Using the throw Statement</vt:lpstr>
      <vt:lpstr>13.5.4 Rethrowing Exceptions</vt:lpstr>
      <vt:lpstr>Software Engineering Observation 13.2</vt:lpstr>
      <vt:lpstr>13.5.5 Returning After a finally Block</vt:lpstr>
      <vt:lpstr>Common Programming Error 13.3</vt:lpstr>
      <vt:lpstr>Error-Prevention Tip 13.4</vt:lpstr>
      <vt:lpstr>Software Engineering Observation 13.3</vt:lpstr>
      <vt:lpstr>13.6 The using Statement (1 of 2)</vt:lpstr>
      <vt:lpstr>13.6 The using Statement (2 of 2)</vt:lpstr>
      <vt:lpstr>13.7 Exception Properties</vt:lpstr>
      <vt:lpstr>13.7.1 Property InnerException</vt:lpstr>
      <vt:lpstr>13.7.2 Other Exception Properties</vt:lpstr>
      <vt:lpstr>13.7.3 Demonstrating Exception Properties and Stack Unwinding</vt:lpstr>
      <vt:lpstr>Figure 13.5 Stack Unwinding and Exception Class Properties (1 of 6)</vt:lpstr>
      <vt:lpstr>Figure 13.5 Stack Unwinding and Exception Class Properties (2 of 6)</vt:lpstr>
      <vt:lpstr>Figure 13.5 Stack Unwinding and Exception Class Properties (3 of 6)</vt:lpstr>
      <vt:lpstr>Figure 13.5 Stack Unwinding and Exception Class Properties (4 of 6)</vt:lpstr>
      <vt:lpstr>Figure 13.5 Stack Unwinding and Exception Class Properties (5 of 6)</vt:lpstr>
      <vt:lpstr>Figure 13.5 Stack Unwinding and Exception Class Properties (6 of 6)</vt:lpstr>
      <vt:lpstr>13.7.4 Throwing an Exception With an InnerException</vt:lpstr>
      <vt:lpstr>13.7.5 Displaying Information About the Exception</vt:lpstr>
      <vt:lpstr>Error-Prevention Tip 13.5</vt:lpstr>
      <vt:lpstr>13.8 User-Defined Exception Classes (1 of 3)</vt:lpstr>
      <vt:lpstr>13.8 User-Defined Exception Classes (2 of 3)</vt:lpstr>
      <vt:lpstr>Good Programming Practice 13.1</vt:lpstr>
      <vt:lpstr>Software Engineering Observation 13.4</vt:lpstr>
      <vt:lpstr>13.8 User-Defined Exception Classes (3 of 3)</vt:lpstr>
      <vt:lpstr>Figure 13.6 NegativeNumberException Represents Exceptions Caused by Illegal Operations Performed on Negative Numbers (1 of 2)</vt:lpstr>
      <vt:lpstr>Figure 13.6 NegativeNumberException Represents Exceptions Caused by Illegal Operations Performed on Negative Numbers (2 of 2)</vt:lpstr>
      <vt:lpstr>Figure 13.7 Demonstrating a User-Defined Exception Class (1 of 4)</vt:lpstr>
      <vt:lpstr>Figure 13.7 Demonstrating a User-Defined Exception Class (2 of 4)</vt:lpstr>
      <vt:lpstr>Figure 13.7 Demonstrating a User-Defined Exception Class (3 of 4)</vt:lpstr>
      <vt:lpstr>Figure 13.7 Demonstrating a User-Defined Exception Class (4 of 4)</vt:lpstr>
      <vt:lpstr>13.9 Checking for null References; Introducing C sharp 6’s ?. Operator</vt:lpstr>
      <vt:lpstr>Error-Prevention Tip 13.6</vt:lpstr>
      <vt:lpstr>13.9.1 Null-Conditional Operator (?.)</vt:lpstr>
      <vt:lpstr>13.9.2 Revisiting Operators is and as</vt:lpstr>
      <vt:lpstr>13.9.3 Nullable Types (1 of 2)</vt:lpstr>
      <vt:lpstr>13.9.3 Nullable Types (2 of 2)</vt:lpstr>
      <vt:lpstr>Error-Prevention Tip 13.7</vt:lpstr>
      <vt:lpstr>13.9.4 Null Coalescing Operator (??) (1 of 2)</vt:lpstr>
      <vt:lpstr>13.9.4 Null Coalescing Operator (??) (2 of 2)</vt:lpstr>
      <vt:lpstr>13.10 Exception Filters and the C sharp 6 when Clause</vt:lpstr>
      <vt:lpstr>Common Programming Error 13.4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1312</cp:revision>
  <dcterms:modified xsi:type="dcterms:W3CDTF">2018-03-02T04:38:03Z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